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71" r:id="rId4"/>
    <p:sldId id="263" r:id="rId5"/>
    <p:sldId id="274" r:id="rId6"/>
    <p:sldId id="265" r:id="rId7"/>
    <p:sldId id="260" r:id="rId8"/>
    <p:sldId id="264" r:id="rId9"/>
    <p:sldId id="289" r:id="rId10"/>
    <p:sldId id="290" r:id="rId11"/>
    <p:sldId id="291" r:id="rId12"/>
    <p:sldId id="292" r:id="rId13"/>
    <p:sldId id="266" r:id="rId14"/>
    <p:sldId id="268" r:id="rId15"/>
    <p:sldId id="269" r:id="rId16"/>
    <p:sldId id="270" r:id="rId17"/>
    <p:sldId id="272" r:id="rId18"/>
    <p:sldId id="275" r:id="rId19"/>
    <p:sldId id="276" r:id="rId20"/>
    <p:sldId id="277" r:id="rId21"/>
    <p:sldId id="278" r:id="rId22"/>
    <p:sldId id="259" r:id="rId23"/>
    <p:sldId id="280" r:id="rId24"/>
    <p:sldId id="281" r:id="rId25"/>
    <p:sldId id="282" r:id="rId26"/>
    <p:sldId id="283" r:id="rId27"/>
    <p:sldId id="284" r:id="rId28"/>
    <p:sldId id="285" r:id="rId29"/>
    <p:sldId id="286" r:id="rId30"/>
    <p:sldId id="287" r:id="rId31"/>
    <p:sldId id="273" r:id="rId32"/>
    <p:sldId id="279"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4"/>
  </p:normalViewPr>
  <p:slideViewPr>
    <p:cSldViewPr snapToGrid="0" snapToObjects="1">
      <p:cViewPr varScale="1">
        <p:scale>
          <a:sx n="108" d="100"/>
          <a:sy n="108" d="100"/>
        </p:scale>
        <p:origin x="7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9BEA8F-9429-43F0-BD8A-618E9A59EA0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B4A92B0A-F749-4DF9-8A70-CF3600263B83}">
      <dgm:prSet/>
      <dgm:spPr/>
      <dgm:t>
        <a:bodyPr/>
        <a:lstStyle/>
        <a:p>
          <a:r>
            <a:rPr lang="en-US" b="1" dirty="0">
              <a:latin typeface="Times New Roman" panose="02020603050405020304" pitchFamily="18" charset="0"/>
              <a:cs typeface="Times New Roman" panose="02020603050405020304" pitchFamily="18" charset="0"/>
            </a:rPr>
            <a:t>AWS S3 Bucket: </a:t>
          </a:r>
          <a:r>
            <a:rPr lang="en-US" dirty="0">
              <a:latin typeface="Times New Roman" panose="02020603050405020304" pitchFamily="18" charset="0"/>
              <a:cs typeface="Times New Roman" panose="02020603050405020304" pitchFamily="18" charset="0"/>
            </a:rPr>
            <a:t>To load the csv files into the cloud storage and  to store all the output files in the cloud  </a:t>
          </a:r>
        </a:p>
      </dgm:t>
    </dgm:pt>
    <dgm:pt modelId="{49941B02-E6BE-495F-9F2C-1C45F0D93C10}" type="parTrans" cxnId="{B2F6BE78-2A1B-4C1D-97DA-CFDB02C8F191}">
      <dgm:prSet/>
      <dgm:spPr/>
      <dgm:t>
        <a:bodyPr/>
        <a:lstStyle/>
        <a:p>
          <a:endParaRPr lang="en-US"/>
        </a:p>
      </dgm:t>
    </dgm:pt>
    <dgm:pt modelId="{19030DEC-7AF3-4E03-9757-28730D0EE9CC}" type="sibTrans" cxnId="{B2F6BE78-2A1B-4C1D-97DA-CFDB02C8F191}">
      <dgm:prSet/>
      <dgm:spPr/>
      <dgm:t>
        <a:bodyPr/>
        <a:lstStyle/>
        <a:p>
          <a:endParaRPr lang="en-US"/>
        </a:p>
      </dgm:t>
    </dgm:pt>
    <dgm:pt modelId="{3FB7BD1D-10A0-4F82-A9F5-12D4DB0E8B73}">
      <dgm:prSet/>
      <dgm:spPr/>
      <dgm:t>
        <a:bodyPr/>
        <a:lstStyle/>
        <a:p>
          <a:r>
            <a:rPr lang="en-US" b="1" dirty="0">
              <a:latin typeface="Times New Roman" panose="02020603050405020304" pitchFamily="18" charset="0"/>
              <a:cs typeface="Times New Roman" panose="02020603050405020304" pitchFamily="18" charset="0"/>
            </a:rPr>
            <a:t>AWS RDS: </a:t>
          </a:r>
          <a:r>
            <a:rPr lang="en-US" dirty="0">
              <a:latin typeface="Times New Roman" panose="02020603050405020304" pitchFamily="18" charset="0"/>
              <a:cs typeface="Times New Roman" panose="02020603050405020304" pitchFamily="18" charset="0"/>
            </a:rPr>
            <a:t>To host the MySQL</a:t>
          </a:r>
        </a:p>
      </dgm:t>
    </dgm:pt>
    <dgm:pt modelId="{43ADCAFF-FB04-4967-8E60-51AD95F78C80}" type="parTrans" cxnId="{34E3FF56-07D0-41FE-82F9-E729006FDCBF}">
      <dgm:prSet/>
      <dgm:spPr/>
      <dgm:t>
        <a:bodyPr/>
        <a:lstStyle/>
        <a:p>
          <a:endParaRPr lang="en-US"/>
        </a:p>
      </dgm:t>
    </dgm:pt>
    <dgm:pt modelId="{DAFC0D62-E794-49FB-9E62-1F6DE3ABAC27}" type="sibTrans" cxnId="{34E3FF56-07D0-41FE-82F9-E729006FDCBF}">
      <dgm:prSet/>
      <dgm:spPr/>
      <dgm:t>
        <a:bodyPr/>
        <a:lstStyle/>
        <a:p>
          <a:endParaRPr lang="en-US"/>
        </a:p>
      </dgm:t>
    </dgm:pt>
    <dgm:pt modelId="{F51873E3-9F7F-4641-B89B-270C9EF925BF}">
      <dgm:prSet/>
      <dgm:spPr/>
      <dgm:t>
        <a:bodyPr/>
        <a:lstStyle/>
        <a:p>
          <a:r>
            <a:rPr lang="en-US" b="1" dirty="0">
              <a:latin typeface="Times New Roman" panose="02020603050405020304" pitchFamily="18" charset="0"/>
              <a:cs typeface="Times New Roman" panose="02020603050405020304" pitchFamily="18" charset="0"/>
            </a:rPr>
            <a:t>AWS</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Glue</a:t>
          </a:r>
          <a:r>
            <a:rPr lang="en-US" dirty="0">
              <a:latin typeface="Times New Roman" panose="02020603050405020304" pitchFamily="18" charset="0"/>
              <a:cs typeface="Times New Roman" panose="02020603050405020304" pitchFamily="18" charset="0"/>
            </a:rPr>
            <a:t>: To</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access the data and create table definitions</a:t>
          </a:r>
        </a:p>
      </dgm:t>
    </dgm:pt>
    <dgm:pt modelId="{C36163E6-6449-43A3-A1C7-CB566C461F61}" type="parTrans" cxnId="{8F04787C-CED8-4D21-BA0A-7074665E9920}">
      <dgm:prSet/>
      <dgm:spPr/>
      <dgm:t>
        <a:bodyPr/>
        <a:lstStyle/>
        <a:p>
          <a:endParaRPr lang="en-US"/>
        </a:p>
      </dgm:t>
    </dgm:pt>
    <dgm:pt modelId="{232C7239-77EB-4BB1-A03A-A217F25CA217}" type="sibTrans" cxnId="{8F04787C-CED8-4D21-BA0A-7074665E9920}">
      <dgm:prSet/>
      <dgm:spPr/>
      <dgm:t>
        <a:bodyPr/>
        <a:lstStyle/>
        <a:p>
          <a:endParaRPr lang="en-US"/>
        </a:p>
      </dgm:t>
    </dgm:pt>
    <dgm:pt modelId="{B71C7387-0487-4F57-A87F-FF7FEA868A70}">
      <dgm:prSet/>
      <dgm:spPr/>
      <dgm:t>
        <a:bodyPr/>
        <a:lstStyle/>
        <a:p>
          <a:r>
            <a:rPr lang="en-US" b="1" dirty="0">
              <a:latin typeface="Times New Roman" panose="02020603050405020304" pitchFamily="18" charset="0"/>
              <a:cs typeface="Times New Roman" panose="02020603050405020304" pitchFamily="18" charset="0"/>
            </a:rPr>
            <a:t>AWS Athena</a:t>
          </a:r>
          <a:r>
            <a:rPr lang="en-US" dirty="0">
              <a:latin typeface="Times New Roman" panose="02020603050405020304" pitchFamily="18" charset="0"/>
              <a:cs typeface="Times New Roman" panose="02020603050405020304" pitchFamily="18" charset="0"/>
            </a:rPr>
            <a:t>: To analyze data in Amazon S3 using standard SQL</a:t>
          </a:r>
        </a:p>
      </dgm:t>
    </dgm:pt>
    <dgm:pt modelId="{BA02A0CC-1B32-4A3D-884F-0F81BA45DAE8}" type="parTrans" cxnId="{42DB3352-E891-461D-8507-89C810633598}">
      <dgm:prSet/>
      <dgm:spPr/>
      <dgm:t>
        <a:bodyPr/>
        <a:lstStyle/>
        <a:p>
          <a:endParaRPr lang="en-US"/>
        </a:p>
      </dgm:t>
    </dgm:pt>
    <dgm:pt modelId="{F7CCB76D-C719-4334-BC0D-1648F5BC7A4C}" type="sibTrans" cxnId="{42DB3352-E891-461D-8507-89C810633598}">
      <dgm:prSet/>
      <dgm:spPr/>
      <dgm:t>
        <a:bodyPr/>
        <a:lstStyle/>
        <a:p>
          <a:endParaRPr lang="en-US"/>
        </a:p>
      </dgm:t>
    </dgm:pt>
    <dgm:pt modelId="{1A885B6C-8917-437E-A323-5DC7FE4157E4}">
      <dgm:prSet/>
      <dgm:spPr/>
      <dgm:t>
        <a:bodyPr/>
        <a:lstStyle/>
        <a:p>
          <a:r>
            <a:rPr lang="en-US" b="1" dirty="0">
              <a:latin typeface="Times New Roman" panose="02020603050405020304" pitchFamily="18" charset="0"/>
              <a:cs typeface="Times New Roman" panose="02020603050405020304" pitchFamily="18" charset="0"/>
            </a:rPr>
            <a:t>Tableau:</a:t>
          </a:r>
          <a:r>
            <a:rPr lang="en-US" dirty="0">
              <a:latin typeface="Times New Roman" panose="02020603050405020304" pitchFamily="18" charset="0"/>
              <a:cs typeface="Times New Roman" panose="02020603050405020304" pitchFamily="18" charset="0"/>
            </a:rPr>
            <a:t> For Visualization and Analysis</a:t>
          </a:r>
        </a:p>
      </dgm:t>
    </dgm:pt>
    <dgm:pt modelId="{B0C6526B-5ED0-45E1-94B3-AE800025D7C2}" type="parTrans" cxnId="{07068466-1AA9-4902-B89C-5F8ED0F232D2}">
      <dgm:prSet/>
      <dgm:spPr/>
      <dgm:t>
        <a:bodyPr/>
        <a:lstStyle/>
        <a:p>
          <a:endParaRPr lang="en-US"/>
        </a:p>
      </dgm:t>
    </dgm:pt>
    <dgm:pt modelId="{33D0018A-6BFB-45E8-8FA3-F0D0F0B02D16}" type="sibTrans" cxnId="{07068466-1AA9-4902-B89C-5F8ED0F232D2}">
      <dgm:prSet/>
      <dgm:spPr/>
      <dgm:t>
        <a:bodyPr/>
        <a:lstStyle/>
        <a:p>
          <a:endParaRPr lang="en-US"/>
        </a:p>
      </dgm:t>
    </dgm:pt>
    <dgm:pt modelId="{AAF1CD54-B2DF-0C40-9141-8961970F601C}" type="pres">
      <dgm:prSet presAssocID="{949BEA8F-9429-43F0-BD8A-618E9A59EA07}" presName="diagram" presStyleCnt="0">
        <dgm:presLayoutVars>
          <dgm:dir/>
          <dgm:resizeHandles val="exact"/>
        </dgm:presLayoutVars>
      </dgm:prSet>
      <dgm:spPr/>
    </dgm:pt>
    <dgm:pt modelId="{8AB14390-D76D-EE44-854B-9F8396C6182C}" type="pres">
      <dgm:prSet presAssocID="{B4A92B0A-F749-4DF9-8A70-CF3600263B83}" presName="node" presStyleLbl="node1" presStyleIdx="0" presStyleCnt="5">
        <dgm:presLayoutVars>
          <dgm:bulletEnabled val="1"/>
        </dgm:presLayoutVars>
      </dgm:prSet>
      <dgm:spPr/>
    </dgm:pt>
    <dgm:pt modelId="{D76EAC70-24D5-FA46-BC50-518D4663A0C5}" type="pres">
      <dgm:prSet presAssocID="{19030DEC-7AF3-4E03-9757-28730D0EE9CC}" presName="sibTrans" presStyleCnt="0"/>
      <dgm:spPr/>
    </dgm:pt>
    <dgm:pt modelId="{8A7933E7-AFE3-2C4B-BC83-C8F68401987C}" type="pres">
      <dgm:prSet presAssocID="{3FB7BD1D-10A0-4F82-A9F5-12D4DB0E8B73}" presName="node" presStyleLbl="node1" presStyleIdx="1" presStyleCnt="5">
        <dgm:presLayoutVars>
          <dgm:bulletEnabled val="1"/>
        </dgm:presLayoutVars>
      </dgm:prSet>
      <dgm:spPr/>
    </dgm:pt>
    <dgm:pt modelId="{C0385399-2BDA-854A-A4EB-0D488515087E}" type="pres">
      <dgm:prSet presAssocID="{DAFC0D62-E794-49FB-9E62-1F6DE3ABAC27}" presName="sibTrans" presStyleCnt="0"/>
      <dgm:spPr/>
    </dgm:pt>
    <dgm:pt modelId="{3B3AC37B-1420-A945-BCB7-B6917861E922}" type="pres">
      <dgm:prSet presAssocID="{F51873E3-9F7F-4641-B89B-270C9EF925BF}" presName="node" presStyleLbl="node1" presStyleIdx="2" presStyleCnt="5">
        <dgm:presLayoutVars>
          <dgm:bulletEnabled val="1"/>
        </dgm:presLayoutVars>
      </dgm:prSet>
      <dgm:spPr/>
    </dgm:pt>
    <dgm:pt modelId="{7D65BEB3-00C3-974C-B96B-1475CD0E8F8C}" type="pres">
      <dgm:prSet presAssocID="{232C7239-77EB-4BB1-A03A-A217F25CA217}" presName="sibTrans" presStyleCnt="0"/>
      <dgm:spPr/>
    </dgm:pt>
    <dgm:pt modelId="{C8530132-C658-504B-9FA9-7E370EEC06D4}" type="pres">
      <dgm:prSet presAssocID="{B71C7387-0487-4F57-A87F-FF7FEA868A70}" presName="node" presStyleLbl="node1" presStyleIdx="3" presStyleCnt="5">
        <dgm:presLayoutVars>
          <dgm:bulletEnabled val="1"/>
        </dgm:presLayoutVars>
      </dgm:prSet>
      <dgm:spPr/>
    </dgm:pt>
    <dgm:pt modelId="{6C2C4E8C-F441-674B-9871-0FC487D0E103}" type="pres">
      <dgm:prSet presAssocID="{F7CCB76D-C719-4334-BC0D-1648F5BC7A4C}" presName="sibTrans" presStyleCnt="0"/>
      <dgm:spPr/>
    </dgm:pt>
    <dgm:pt modelId="{8EBA7922-C1CB-EA41-B0F6-99FB1857309B}" type="pres">
      <dgm:prSet presAssocID="{1A885B6C-8917-437E-A323-5DC7FE4157E4}" presName="node" presStyleLbl="node1" presStyleIdx="4" presStyleCnt="5">
        <dgm:presLayoutVars>
          <dgm:bulletEnabled val="1"/>
        </dgm:presLayoutVars>
      </dgm:prSet>
      <dgm:spPr/>
    </dgm:pt>
  </dgm:ptLst>
  <dgm:cxnLst>
    <dgm:cxn modelId="{6919D131-9DE2-494E-BD95-70CFE1934489}" type="presOf" srcId="{1A885B6C-8917-437E-A323-5DC7FE4157E4}" destId="{8EBA7922-C1CB-EA41-B0F6-99FB1857309B}" srcOrd="0" destOrd="0" presId="urn:microsoft.com/office/officeart/2005/8/layout/default"/>
    <dgm:cxn modelId="{C2BFDB44-D3E0-8840-8D52-2FECC0C13F83}" type="presOf" srcId="{3FB7BD1D-10A0-4F82-A9F5-12D4DB0E8B73}" destId="{8A7933E7-AFE3-2C4B-BC83-C8F68401987C}" srcOrd="0" destOrd="0" presId="urn:microsoft.com/office/officeart/2005/8/layout/default"/>
    <dgm:cxn modelId="{42DB3352-E891-461D-8507-89C810633598}" srcId="{949BEA8F-9429-43F0-BD8A-618E9A59EA07}" destId="{B71C7387-0487-4F57-A87F-FF7FEA868A70}" srcOrd="3" destOrd="0" parTransId="{BA02A0CC-1B32-4A3D-884F-0F81BA45DAE8}" sibTransId="{F7CCB76D-C719-4334-BC0D-1648F5BC7A4C}"/>
    <dgm:cxn modelId="{233FCA56-07E7-9349-9880-A8F0993A1C53}" type="presOf" srcId="{F51873E3-9F7F-4641-B89B-270C9EF925BF}" destId="{3B3AC37B-1420-A945-BCB7-B6917861E922}" srcOrd="0" destOrd="0" presId="urn:microsoft.com/office/officeart/2005/8/layout/default"/>
    <dgm:cxn modelId="{34E3FF56-07D0-41FE-82F9-E729006FDCBF}" srcId="{949BEA8F-9429-43F0-BD8A-618E9A59EA07}" destId="{3FB7BD1D-10A0-4F82-A9F5-12D4DB0E8B73}" srcOrd="1" destOrd="0" parTransId="{43ADCAFF-FB04-4967-8E60-51AD95F78C80}" sibTransId="{DAFC0D62-E794-49FB-9E62-1F6DE3ABAC27}"/>
    <dgm:cxn modelId="{07068466-1AA9-4902-B89C-5F8ED0F232D2}" srcId="{949BEA8F-9429-43F0-BD8A-618E9A59EA07}" destId="{1A885B6C-8917-437E-A323-5DC7FE4157E4}" srcOrd="4" destOrd="0" parTransId="{B0C6526B-5ED0-45E1-94B3-AE800025D7C2}" sibTransId="{33D0018A-6BFB-45E8-8FA3-F0D0F0B02D16}"/>
    <dgm:cxn modelId="{B2F6BE78-2A1B-4C1D-97DA-CFDB02C8F191}" srcId="{949BEA8F-9429-43F0-BD8A-618E9A59EA07}" destId="{B4A92B0A-F749-4DF9-8A70-CF3600263B83}" srcOrd="0" destOrd="0" parTransId="{49941B02-E6BE-495F-9F2C-1C45F0D93C10}" sibTransId="{19030DEC-7AF3-4E03-9757-28730D0EE9CC}"/>
    <dgm:cxn modelId="{8F04787C-CED8-4D21-BA0A-7074665E9920}" srcId="{949BEA8F-9429-43F0-BD8A-618E9A59EA07}" destId="{F51873E3-9F7F-4641-B89B-270C9EF925BF}" srcOrd="2" destOrd="0" parTransId="{C36163E6-6449-43A3-A1C7-CB566C461F61}" sibTransId="{232C7239-77EB-4BB1-A03A-A217F25CA217}"/>
    <dgm:cxn modelId="{5A48E99B-ADA6-8840-A393-80FD7F54A066}" type="presOf" srcId="{B4A92B0A-F749-4DF9-8A70-CF3600263B83}" destId="{8AB14390-D76D-EE44-854B-9F8396C6182C}" srcOrd="0" destOrd="0" presId="urn:microsoft.com/office/officeart/2005/8/layout/default"/>
    <dgm:cxn modelId="{6994E7C1-124C-8D46-B11B-01B9DFD5A916}" type="presOf" srcId="{949BEA8F-9429-43F0-BD8A-618E9A59EA07}" destId="{AAF1CD54-B2DF-0C40-9141-8961970F601C}" srcOrd="0" destOrd="0" presId="urn:microsoft.com/office/officeart/2005/8/layout/default"/>
    <dgm:cxn modelId="{8E99F1E8-871D-6E46-AFEF-AB763B387871}" type="presOf" srcId="{B71C7387-0487-4F57-A87F-FF7FEA868A70}" destId="{C8530132-C658-504B-9FA9-7E370EEC06D4}" srcOrd="0" destOrd="0" presId="urn:microsoft.com/office/officeart/2005/8/layout/default"/>
    <dgm:cxn modelId="{1B8CA093-6A50-0A4B-B9A1-94D94793436D}" type="presParOf" srcId="{AAF1CD54-B2DF-0C40-9141-8961970F601C}" destId="{8AB14390-D76D-EE44-854B-9F8396C6182C}" srcOrd="0" destOrd="0" presId="urn:microsoft.com/office/officeart/2005/8/layout/default"/>
    <dgm:cxn modelId="{6FC6058F-2CD3-8E40-B02A-E44BEFBA119E}" type="presParOf" srcId="{AAF1CD54-B2DF-0C40-9141-8961970F601C}" destId="{D76EAC70-24D5-FA46-BC50-518D4663A0C5}" srcOrd="1" destOrd="0" presId="urn:microsoft.com/office/officeart/2005/8/layout/default"/>
    <dgm:cxn modelId="{78DB8FAF-AA7D-C442-9F29-8E5422ADA1A0}" type="presParOf" srcId="{AAF1CD54-B2DF-0C40-9141-8961970F601C}" destId="{8A7933E7-AFE3-2C4B-BC83-C8F68401987C}" srcOrd="2" destOrd="0" presId="urn:microsoft.com/office/officeart/2005/8/layout/default"/>
    <dgm:cxn modelId="{07BF3990-4AB9-D541-9E86-57E9D923A2C1}" type="presParOf" srcId="{AAF1CD54-B2DF-0C40-9141-8961970F601C}" destId="{C0385399-2BDA-854A-A4EB-0D488515087E}" srcOrd="3" destOrd="0" presId="urn:microsoft.com/office/officeart/2005/8/layout/default"/>
    <dgm:cxn modelId="{702BDE73-1C6E-5648-A01B-C2548524830F}" type="presParOf" srcId="{AAF1CD54-B2DF-0C40-9141-8961970F601C}" destId="{3B3AC37B-1420-A945-BCB7-B6917861E922}" srcOrd="4" destOrd="0" presId="urn:microsoft.com/office/officeart/2005/8/layout/default"/>
    <dgm:cxn modelId="{E3DB078B-60E8-E34D-AF88-5972CA07F30D}" type="presParOf" srcId="{AAF1CD54-B2DF-0C40-9141-8961970F601C}" destId="{7D65BEB3-00C3-974C-B96B-1475CD0E8F8C}" srcOrd="5" destOrd="0" presId="urn:microsoft.com/office/officeart/2005/8/layout/default"/>
    <dgm:cxn modelId="{F08CF717-8678-244E-A6DC-11F3717B9C2F}" type="presParOf" srcId="{AAF1CD54-B2DF-0C40-9141-8961970F601C}" destId="{C8530132-C658-504B-9FA9-7E370EEC06D4}" srcOrd="6" destOrd="0" presId="urn:microsoft.com/office/officeart/2005/8/layout/default"/>
    <dgm:cxn modelId="{E12A9EBD-E882-3948-969E-83FAFFFA97F4}" type="presParOf" srcId="{AAF1CD54-B2DF-0C40-9141-8961970F601C}" destId="{6C2C4E8C-F441-674B-9871-0FC487D0E103}" srcOrd="7" destOrd="0" presId="urn:microsoft.com/office/officeart/2005/8/layout/default"/>
    <dgm:cxn modelId="{4DE0762C-266E-114A-9700-D9B4D565D9F6}" type="presParOf" srcId="{AAF1CD54-B2DF-0C40-9141-8961970F601C}" destId="{8EBA7922-C1CB-EA41-B0F6-99FB1857309B}"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14390-D76D-EE44-854B-9F8396C6182C}">
      <dsp:nvSpPr>
        <dsp:cNvPr id="0" name=""/>
        <dsp:cNvSpPr/>
      </dsp:nvSpPr>
      <dsp:spPr>
        <a:xfrm>
          <a:off x="0" y="24461"/>
          <a:ext cx="3095624" cy="185737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Times New Roman" panose="02020603050405020304" pitchFamily="18" charset="0"/>
              <a:cs typeface="Times New Roman" panose="02020603050405020304" pitchFamily="18" charset="0"/>
            </a:rPr>
            <a:t>AWS S3 Bucket: </a:t>
          </a:r>
          <a:r>
            <a:rPr lang="en-US" sz="2600" kern="1200" dirty="0">
              <a:latin typeface="Times New Roman" panose="02020603050405020304" pitchFamily="18" charset="0"/>
              <a:cs typeface="Times New Roman" panose="02020603050405020304" pitchFamily="18" charset="0"/>
            </a:rPr>
            <a:t>To load the csv files into the cloud storage and  to store all the output files in the cloud  </a:t>
          </a:r>
        </a:p>
      </dsp:txBody>
      <dsp:txXfrm>
        <a:off x="0" y="24461"/>
        <a:ext cx="3095624" cy="1857375"/>
      </dsp:txXfrm>
    </dsp:sp>
    <dsp:sp modelId="{8A7933E7-AFE3-2C4B-BC83-C8F68401987C}">
      <dsp:nvSpPr>
        <dsp:cNvPr id="0" name=""/>
        <dsp:cNvSpPr/>
      </dsp:nvSpPr>
      <dsp:spPr>
        <a:xfrm>
          <a:off x="3405187" y="24461"/>
          <a:ext cx="3095624" cy="1857375"/>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Times New Roman" panose="02020603050405020304" pitchFamily="18" charset="0"/>
              <a:cs typeface="Times New Roman" panose="02020603050405020304" pitchFamily="18" charset="0"/>
            </a:rPr>
            <a:t>AWS RDS: </a:t>
          </a:r>
          <a:r>
            <a:rPr lang="en-US" sz="2600" kern="1200" dirty="0">
              <a:latin typeface="Times New Roman" panose="02020603050405020304" pitchFamily="18" charset="0"/>
              <a:cs typeface="Times New Roman" panose="02020603050405020304" pitchFamily="18" charset="0"/>
            </a:rPr>
            <a:t>To host the MySQL</a:t>
          </a:r>
        </a:p>
      </dsp:txBody>
      <dsp:txXfrm>
        <a:off x="3405187" y="24461"/>
        <a:ext cx="3095624" cy="1857375"/>
      </dsp:txXfrm>
    </dsp:sp>
    <dsp:sp modelId="{3B3AC37B-1420-A945-BCB7-B6917861E922}">
      <dsp:nvSpPr>
        <dsp:cNvPr id="0" name=""/>
        <dsp:cNvSpPr/>
      </dsp:nvSpPr>
      <dsp:spPr>
        <a:xfrm>
          <a:off x="6810375" y="24461"/>
          <a:ext cx="3095624" cy="1857375"/>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Times New Roman" panose="02020603050405020304" pitchFamily="18" charset="0"/>
              <a:cs typeface="Times New Roman" panose="02020603050405020304" pitchFamily="18" charset="0"/>
            </a:rPr>
            <a:t>AWS</a:t>
          </a:r>
          <a:r>
            <a:rPr lang="en-US" sz="2600" kern="1200" dirty="0">
              <a:latin typeface="Times New Roman" panose="02020603050405020304" pitchFamily="18" charset="0"/>
              <a:cs typeface="Times New Roman" panose="02020603050405020304" pitchFamily="18" charset="0"/>
            </a:rPr>
            <a:t> </a:t>
          </a:r>
          <a:r>
            <a:rPr lang="en-US" sz="2600" b="1" kern="1200" dirty="0">
              <a:latin typeface="Times New Roman" panose="02020603050405020304" pitchFamily="18" charset="0"/>
              <a:cs typeface="Times New Roman" panose="02020603050405020304" pitchFamily="18" charset="0"/>
            </a:rPr>
            <a:t>Glue</a:t>
          </a:r>
          <a:r>
            <a:rPr lang="en-US" sz="2600" kern="1200" dirty="0">
              <a:latin typeface="Times New Roman" panose="02020603050405020304" pitchFamily="18" charset="0"/>
              <a:cs typeface="Times New Roman" panose="02020603050405020304" pitchFamily="18" charset="0"/>
            </a:rPr>
            <a:t>: To</a:t>
          </a:r>
          <a:r>
            <a:rPr lang="en-US" sz="2600" b="1" kern="1200" dirty="0">
              <a:latin typeface="Times New Roman" panose="02020603050405020304" pitchFamily="18" charset="0"/>
              <a:cs typeface="Times New Roman" panose="02020603050405020304" pitchFamily="18" charset="0"/>
            </a:rPr>
            <a:t> </a:t>
          </a:r>
          <a:r>
            <a:rPr lang="en-US" sz="2600" kern="1200" dirty="0">
              <a:latin typeface="Times New Roman" panose="02020603050405020304" pitchFamily="18" charset="0"/>
              <a:cs typeface="Times New Roman" panose="02020603050405020304" pitchFamily="18" charset="0"/>
            </a:rPr>
            <a:t>access the data and create table definitions</a:t>
          </a:r>
        </a:p>
      </dsp:txBody>
      <dsp:txXfrm>
        <a:off x="6810375" y="24461"/>
        <a:ext cx="3095624" cy="1857375"/>
      </dsp:txXfrm>
    </dsp:sp>
    <dsp:sp modelId="{C8530132-C658-504B-9FA9-7E370EEC06D4}">
      <dsp:nvSpPr>
        <dsp:cNvPr id="0" name=""/>
        <dsp:cNvSpPr/>
      </dsp:nvSpPr>
      <dsp:spPr>
        <a:xfrm>
          <a:off x="1702593" y="2191398"/>
          <a:ext cx="3095624" cy="185737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Times New Roman" panose="02020603050405020304" pitchFamily="18" charset="0"/>
              <a:cs typeface="Times New Roman" panose="02020603050405020304" pitchFamily="18" charset="0"/>
            </a:rPr>
            <a:t>AWS Athena</a:t>
          </a:r>
          <a:r>
            <a:rPr lang="en-US" sz="2600" kern="1200" dirty="0">
              <a:latin typeface="Times New Roman" panose="02020603050405020304" pitchFamily="18" charset="0"/>
              <a:cs typeface="Times New Roman" panose="02020603050405020304" pitchFamily="18" charset="0"/>
            </a:rPr>
            <a:t>: To analyze data in Amazon S3 using standard SQL</a:t>
          </a:r>
        </a:p>
      </dsp:txBody>
      <dsp:txXfrm>
        <a:off x="1702593" y="2191398"/>
        <a:ext cx="3095624" cy="1857375"/>
      </dsp:txXfrm>
    </dsp:sp>
    <dsp:sp modelId="{8EBA7922-C1CB-EA41-B0F6-99FB1857309B}">
      <dsp:nvSpPr>
        <dsp:cNvPr id="0" name=""/>
        <dsp:cNvSpPr/>
      </dsp:nvSpPr>
      <dsp:spPr>
        <a:xfrm>
          <a:off x="5107781" y="2191398"/>
          <a:ext cx="3095624" cy="1857375"/>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Times New Roman" panose="02020603050405020304" pitchFamily="18" charset="0"/>
              <a:cs typeface="Times New Roman" panose="02020603050405020304" pitchFamily="18" charset="0"/>
            </a:rPr>
            <a:t>Tableau:</a:t>
          </a:r>
          <a:r>
            <a:rPr lang="en-US" sz="2600" kern="1200" dirty="0">
              <a:latin typeface="Times New Roman" panose="02020603050405020304" pitchFamily="18" charset="0"/>
              <a:cs typeface="Times New Roman" panose="02020603050405020304" pitchFamily="18" charset="0"/>
            </a:rPr>
            <a:t> For Visualization and Analysis</a:t>
          </a:r>
        </a:p>
      </dsp:txBody>
      <dsp:txXfrm>
        <a:off x="5107781" y="2191398"/>
        <a:ext cx="3095624" cy="18573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9F8CAC-A51E-EB4E-9D2D-6515B0065FC4}" type="datetimeFigureOut">
              <a:rPr lang="en-US" smtClean="0"/>
              <a:t>5/16/22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1353678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9F8CAC-A51E-EB4E-9D2D-6515B0065FC4}" type="datetimeFigureOut">
              <a:rPr lang="en-US" smtClean="0"/>
              <a:t>5/16/22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918223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9F8CAC-A51E-EB4E-9D2D-6515B0065FC4}" type="datetimeFigureOut">
              <a:rPr lang="en-US" smtClean="0"/>
              <a:t>5/16/22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2976054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79F8CAC-A51E-EB4E-9D2D-6515B0065FC4}" type="datetimeFigureOut">
              <a:rPr lang="en-US" smtClean="0"/>
              <a:t>5/16/22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1874298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79F8CAC-A51E-EB4E-9D2D-6515B0065FC4}" type="datetimeFigureOut">
              <a:rPr lang="en-US" smtClean="0"/>
              <a:t>5/16/22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869215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9F8CAC-A51E-EB4E-9D2D-6515B0065FC4}" type="datetimeFigureOut">
              <a:rPr lang="en-US" smtClean="0"/>
              <a:t>5/16/22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14200642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9F8CAC-A51E-EB4E-9D2D-6515B0065FC4}" type="datetimeFigureOut">
              <a:rPr lang="en-US" smtClean="0"/>
              <a:t>5/16/22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1215554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9F8CAC-A51E-EB4E-9D2D-6515B0065FC4}" type="datetimeFigureOut">
              <a:rPr lang="en-US" smtClean="0"/>
              <a:t>5/16/22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3442792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9F8CAC-A51E-EB4E-9D2D-6515B0065FC4}" type="datetimeFigureOut">
              <a:rPr lang="en-US" smtClean="0"/>
              <a:t>5/16/22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2384181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9F8CAC-A51E-EB4E-9D2D-6515B0065FC4}" type="datetimeFigureOut">
              <a:rPr lang="en-US" smtClean="0"/>
              <a:t>5/16/22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112210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9F8CAC-A51E-EB4E-9D2D-6515B0065FC4}" type="datetimeFigureOut">
              <a:rPr lang="en-US" smtClean="0"/>
              <a:t>5/16/22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4236069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9F8CAC-A51E-EB4E-9D2D-6515B0065FC4}" type="datetimeFigureOut">
              <a:rPr lang="en-US" smtClean="0"/>
              <a:t>5/16/22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2034343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9F8CAC-A51E-EB4E-9D2D-6515B0065FC4}" type="datetimeFigureOut">
              <a:rPr lang="en-US" smtClean="0"/>
              <a:t>5/16/22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1334524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9F8CAC-A51E-EB4E-9D2D-6515B0065FC4}" type="datetimeFigureOut">
              <a:rPr lang="en-US" smtClean="0"/>
              <a:t>5/16/22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1822881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9F8CAC-A51E-EB4E-9D2D-6515B0065FC4}" type="datetimeFigureOut">
              <a:rPr lang="en-US" smtClean="0"/>
              <a:t>5/16/22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4163896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9F8CAC-A51E-EB4E-9D2D-6515B0065FC4}" type="datetimeFigureOut">
              <a:rPr lang="en-US" smtClean="0"/>
              <a:t>5/16/22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2874681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79F8CAC-A51E-EB4E-9D2D-6515B0065FC4}" type="datetimeFigureOut">
              <a:rPr lang="en-US" smtClean="0"/>
              <a:t>5/16/22</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2927390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79F8CAC-A51E-EB4E-9D2D-6515B0065FC4}" type="datetimeFigureOut">
              <a:rPr lang="en-US" smtClean="0"/>
              <a:t>5/16/22</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6E43D97-92DA-744B-9494-92EF02F42764}" type="slidenum">
              <a:rPr lang="en-US" smtClean="0"/>
              <a:t>‹#›</a:t>
            </a:fld>
            <a:endParaRPr lang="en-US"/>
          </a:p>
        </p:txBody>
      </p:sp>
    </p:spTree>
    <p:extLst>
      <p:ext uri="{BB962C8B-B14F-4D97-AF65-F5344CB8AC3E}">
        <p14:creationId xmlns:p14="http://schemas.microsoft.com/office/powerpoint/2010/main" val="41785499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A978-3803-97EA-97B0-95B1CD057385}"/>
              </a:ext>
            </a:extLst>
          </p:cNvPr>
          <p:cNvSpPr>
            <a:spLocks noGrp="1"/>
          </p:cNvSpPr>
          <p:nvPr>
            <p:ph type="ctrTitle"/>
          </p:nvPr>
        </p:nvSpPr>
        <p:spPr>
          <a:xfrm>
            <a:off x="1553304" y="439388"/>
            <a:ext cx="8676222" cy="1413164"/>
          </a:xfrm>
        </p:spPr>
        <p:txBody>
          <a:bodyPr/>
          <a:lstStyle/>
          <a:p>
            <a:r>
              <a:rPr lang="en-US" dirty="0">
                <a:latin typeface="Times New Roman" panose="02020603050405020304" pitchFamily="18" charset="0"/>
                <a:cs typeface="Times New Roman" panose="02020603050405020304" pitchFamily="18" charset="0"/>
              </a:rPr>
              <a:t>TED Talks</a:t>
            </a:r>
          </a:p>
        </p:txBody>
      </p:sp>
      <p:sp>
        <p:nvSpPr>
          <p:cNvPr id="3" name="Subtitle 2">
            <a:extLst>
              <a:ext uri="{FF2B5EF4-FFF2-40B4-BE49-F238E27FC236}">
                <a16:creationId xmlns:a16="http://schemas.microsoft.com/office/drawing/2014/main" id="{FC5479E9-03D7-67E2-24F8-B8D2D10A7755}"/>
              </a:ext>
            </a:extLst>
          </p:cNvPr>
          <p:cNvSpPr>
            <a:spLocks noGrp="1"/>
          </p:cNvSpPr>
          <p:nvPr>
            <p:ph type="subTitle" idx="1"/>
          </p:nvPr>
        </p:nvSpPr>
        <p:spPr>
          <a:xfrm>
            <a:off x="6899189" y="4370119"/>
            <a:ext cx="4904883" cy="2244437"/>
          </a:xfrm>
        </p:spPr>
        <p:txBody>
          <a:bodyPr>
            <a:normAutofit/>
          </a:bodyPr>
          <a:lstStyle/>
          <a:p>
            <a:r>
              <a:rPr lang="en-US" sz="1800" dirty="0">
                <a:latin typeface="Times New Roman" panose="02020603050405020304" pitchFamily="18" charset="0"/>
                <a:cs typeface="Times New Roman" panose="02020603050405020304" pitchFamily="18" charset="0"/>
              </a:rPr>
              <a:t>Team #6:</a:t>
            </a:r>
          </a:p>
          <a:p>
            <a:r>
              <a:rPr lang="en-US" sz="1800" dirty="0">
                <a:latin typeface="Times New Roman" panose="02020603050405020304" pitchFamily="18" charset="0"/>
                <a:cs typeface="Times New Roman" panose="02020603050405020304" pitchFamily="18" charset="0"/>
              </a:rPr>
              <a:t>Nidhishree Sanam &amp; Sravani Ravulaparthi</a:t>
            </a:r>
          </a:p>
          <a:p>
            <a:r>
              <a:rPr lang="en-US" sz="1800" dirty="0">
                <a:latin typeface="Times New Roman" panose="02020603050405020304" pitchFamily="18" charset="0"/>
                <a:cs typeface="Times New Roman" panose="02020603050405020304" pitchFamily="18" charset="0"/>
              </a:rPr>
              <a:t>DATA 604: DATA MANAGEMENT</a:t>
            </a:r>
          </a:p>
          <a:p>
            <a:r>
              <a:rPr lang="en-US" sz="1800" dirty="0">
                <a:latin typeface="Times New Roman" panose="02020603050405020304" pitchFamily="18" charset="0"/>
                <a:cs typeface="Times New Roman" panose="02020603050405020304" pitchFamily="18" charset="0"/>
              </a:rPr>
              <a:t>Prof. Hang Yue</a:t>
            </a:r>
          </a:p>
          <a:p>
            <a:r>
              <a:rPr lang="en-US" sz="1800" dirty="0">
                <a:latin typeface="Times New Roman" panose="02020603050405020304" pitchFamily="18" charset="0"/>
                <a:cs typeface="Times New Roman" panose="02020603050405020304" pitchFamily="18" charset="0"/>
              </a:rPr>
              <a:t>May 17</a:t>
            </a:r>
            <a:r>
              <a:rPr lang="en-US" sz="1800" baseline="30000" dirty="0">
                <a:latin typeface="Times New Roman" panose="02020603050405020304" pitchFamily="18" charset="0"/>
                <a:cs typeface="Times New Roman" panose="02020603050405020304" pitchFamily="18" charset="0"/>
              </a:rPr>
              <a:t>th</a:t>
            </a:r>
            <a:r>
              <a:rPr lang="en-US" sz="1800" dirty="0">
                <a:latin typeface="Times New Roman" panose="02020603050405020304" pitchFamily="18" charset="0"/>
                <a:cs typeface="Times New Roman" panose="02020603050405020304" pitchFamily="18" charset="0"/>
              </a:rPr>
              <a:t> 2022</a:t>
            </a:r>
          </a:p>
          <a:p>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C65220A-685A-DDED-39DA-254FF6117A5F}"/>
              </a:ext>
            </a:extLst>
          </p:cNvPr>
          <p:cNvPicPr>
            <a:picLocks noChangeAspect="1"/>
          </p:cNvPicPr>
          <p:nvPr/>
        </p:nvPicPr>
        <p:blipFill>
          <a:blip r:embed="rId2"/>
          <a:stretch>
            <a:fillRect/>
          </a:stretch>
        </p:blipFill>
        <p:spPr>
          <a:xfrm>
            <a:off x="358689" y="2186049"/>
            <a:ext cx="6540500" cy="2819400"/>
          </a:xfrm>
          <a:prstGeom prst="rect">
            <a:avLst/>
          </a:prstGeom>
        </p:spPr>
      </p:pic>
    </p:spTree>
    <p:extLst>
      <p:ext uri="{BB962C8B-B14F-4D97-AF65-F5344CB8AC3E}">
        <p14:creationId xmlns:p14="http://schemas.microsoft.com/office/powerpoint/2010/main" val="2715546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E98C4-3F79-C917-806C-09E593A3FC70}"/>
              </a:ext>
            </a:extLst>
          </p:cNvPr>
          <p:cNvSpPr>
            <a:spLocks noGrp="1"/>
          </p:cNvSpPr>
          <p:nvPr>
            <p:ph type="title"/>
          </p:nvPr>
        </p:nvSpPr>
        <p:spPr>
          <a:xfrm>
            <a:off x="1141413" y="609600"/>
            <a:ext cx="9905998" cy="803564"/>
          </a:xfrm>
        </p:spPr>
        <p:txBody>
          <a:bodyPr/>
          <a:lstStyle/>
          <a:p>
            <a:pPr algn="ctr"/>
            <a:r>
              <a:rPr lang="en-US" dirty="0">
                <a:latin typeface="Times New Roman" panose="02020603050405020304" pitchFamily="18" charset="0"/>
                <a:cs typeface="Times New Roman" panose="02020603050405020304" pitchFamily="18" charset="0"/>
              </a:rPr>
              <a:t>AWS Glue</a:t>
            </a:r>
          </a:p>
        </p:txBody>
      </p:sp>
      <p:pic>
        <p:nvPicPr>
          <p:cNvPr id="4" name="Content Placeholder 3">
            <a:extLst>
              <a:ext uri="{FF2B5EF4-FFF2-40B4-BE49-F238E27FC236}">
                <a16:creationId xmlns:a16="http://schemas.microsoft.com/office/drawing/2014/main" id="{18B38CDD-6437-9260-0699-8C8A31D4DB87}"/>
              </a:ext>
            </a:extLst>
          </p:cNvPr>
          <p:cNvPicPr>
            <a:picLocks noGrp="1" noChangeAspect="1"/>
          </p:cNvPicPr>
          <p:nvPr>
            <p:ph idx="1"/>
          </p:nvPr>
        </p:nvPicPr>
        <p:blipFill>
          <a:blip r:embed="rId2"/>
          <a:stretch>
            <a:fillRect/>
          </a:stretch>
        </p:blipFill>
        <p:spPr>
          <a:xfrm>
            <a:off x="1141413" y="1413165"/>
            <a:ext cx="10116395" cy="4378036"/>
          </a:xfrm>
          <a:prstGeom prst="rect">
            <a:avLst/>
          </a:prstGeom>
        </p:spPr>
      </p:pic>
    </p:spTree>
    <p:extLst>
      <p:ext uri="{BB962C8B-B14F-4D97-AF65-F5344CB8AC3E}">
        <p14:creationId xmlns:p14="http://schemas.microsoft.com/office/powerpoint/2010/main" val="1569414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1761C-20BC-F966-DE8D-43D82C5F8FB9}"/>
              </a:ext>
            </a:extLst>
          </p:cNvPr>
          <p:cNvSpPr>
            <a:spLocks noGrp="1"/>
          </p:cNvSpPr>
          <p:nvPr>
            <p:ph type="title"/>
          </p:nvPr>
        </p:nvSpPr>
        <p:spPr>
          <a:xfrm>
            <a:off x="975158" y="241464"/>
            <a:ext cx="9905998" cy="1290453"/>
          </a:xfrm>
        </p:spPr>
        <p:txBody>
          <a:bodyPr/>
          <a:lstStyle/>
          <a:p>
            <a:pPr algn="ctr"/>
            <a:r>
              <a:rPr lang="en-US" dirty="0">
                <a:latin typeface="Times New Roman" panose="02020603050405020304" pitchFamily="18" charset="0"/>
                <a:cs typeface="Times New Roman" panose="02020603050405020304" pitchFamily="18" charset="0"/>
              </a:rPr>
              <a:t>CRawler</a:t>
            </a:r>
          </a:p>
        </p:txBody>
      </p:sp>
      <p:pic>
        <p:nvPicPr>
          <p:cNvPr id="4" name="Content Placeholder 3">
            <a:extLst>
              <a:ext uri="{FF2B5EF4-FFF2-40B4-BE49-F238E27FC236}">
                <a16:creationId xmlns:a16="http://schemas.microsoft.com/office/drawing/2014/main" id="{B3CDDC83-C1D9-5046-7CFA-388BF12712D0}"/>
              </a:ext>
            </a:extLst>
          </p:cNvPr>
          <p:cNvPicPr>
            <a:picLocks noGrp="1" noChangeAspect="1"/>
          </p:cNvPicPr>
          <p:nvPr>
            <p:ph idx="1"/>
          </p:nvPr>
        </p:nvPicPr>
        <p:blipFill>
          <a:blip r:embed="rId2"/>
          <a:stretch>
            <a:fillRect/>
          </a:stretch>
        </p:blipFill>
        <p:spPr>
          <a:xfrm>
            <a:off x="284268" y="1436935"/>
            <a:ext cx="5582142" cy="4259262"/>
          </a:xfrm>
          <a:prstGeom prst="rect">
            <a:avLst/>
          </a:prstGeom>
        </p:spPr>
      </p:pic>
      <p:pic>
        <p:nvPicPr>
          <p:cNvPr id="5" name="Picture 4">
            <a:extLst>
              <a:ext uri="{FF2B5EF4-FFF2-40B4-BE49-F238E27FC236}">
                <a16:creationId xmlns:a16="http://schemas.microsoft.com/office/drawing/2014/main" id="{6EAAD1B2-CBD0-1DC6-13E8-C986B1CEB930}"/>
              </a:ext>
            </a:extLst>
          </p:cNvPr>
          <p:cNvPicPr>
            <a:picLocks noChangeAspect="1"/>
          </p:cNvPicPr>
          <p:nvPr/>
        </p:nvPicPr>
        <p:blipFill>
          <a:blip r:embed="rId3"/>
          <a:stretch>
            <a:fillRect/>
          </a:stretch>
        </p:blipFill>
        <p:spPr>
          <a:xfrm>
            <a:off x="5928157" y="1524635"/>
            <a:ext cx="6136640" cy="2572352"/>
          </a:xfrm>
          <a:prstGeom prst="rect">
            <a:avLst/>
          </a:prstGeom>
        </p:spPr>
      </p:pic>
    </p:spTree>
    <p:extLst>
      <p:ext uri="{BB962C8B-B14F-4D97-AF65-F5344CB8AC3E}">
        <p14:creationId xmlns:p14="http://schemas.microsoft.com/office/powerpoint/2010/main" val="312478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E00F0-0C70-EFA6-2B9D-03B672222229}"/>
              </a:ext>
            </a:extLst>
          </p:cNvPr>
          <p:cNvSpPr>
            <a:spLocks noGrp="1"/>
          </p:cNvSpPr>
          <p:nvPr>
            <p:ph type="title"/>
          </p:nvPr>
        </p:nvSpPr>
        <p:spPr>
          <a:xfrm>
            <a:off x="1141413" y="609601"/>
            <a:ext cx="9905998" cy="803564"/>
          </a:xfrm>
        </p:spPr>
        <p:txBody>
          <a:bodyPr/>
          <a:lstStyle/>
          <a:p>
            <a:pPr algn="ctr"/>
            <a:r>
              <a:rPr lang="en-US" dirty="0">
                <a:latin typeface="Times New Roman" panose="02020603050405020304" pitchFamily="18" charset="0"/>
                <a:cs typeface="Times New Roman" panose="02020603050405020304" pitchFamily="18" charset="0"/>
              </a:rPr>
              <a:t>AWS Athena</a:t>
            </a:r>
          </a:p>
        </p:txBody>
      </p:sp>
      <p:pic>
        <p:nvPicPr>
          <p:cNvPr id="4" name="Content Placeholder 3">
            <a:extLst>
              <a:ext uri="{FF2B5EF4-FFF2-40B4-BE49-F238E27FC236}">
                <a16:creationId xmlns:a16="http://schemas.microsoft.com/office/drawing/2014/main" id="{38EA1F9F-C040-4D79-7D1C-E92A38B09340}"/>
              </a:ext>
            </a:extLst>
          </p:cNvPr>
          <p:cNvPicPr>
            <a:picLocks noGrp="1" noChangeAspect="1"/>
          </p:cNvPicPr>
          <p:nvPr>
            <p:ph idx="1"/>
          </p:nvPr>
        </p:nvPicPr>
        <p:blipFill>
          <a:blip r:embed="rId2"/>
          <a:stretch>
            <a:fillRect/>
          </a:stretch>
        </p:blipFill>
        <p:spPr>
          <a:xfrm>
            <a:off x="1623745" y="1413165"/>
            <a:ext cx="9423666" cy="4560598"/>
          </a:xfrm>
          <a:prstGeom prst="rect">
            <a:avLst/>
          </a:prstGeom>
        </p:spPr>
      </p:pic>
    </p:spTree>
    <p:extLst>
      <p:ext uri="{BB962C8B-B14F-4D97-AF65-F5344CB8AC3E}">
        <p14:creationId xmlns:p14="http://schemas.microsoft.com/office/powerpoint/2010/main" val="1439793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BD01-0658-95B1-6389-5C971E1378B3}"/>
              </a:ext>
            </a:extLst>
          </p:cNvPr>
          <p:cNvSpPr>
            <a:spLocks noGrp="1"/>
          </p:cNvSpPr>
          <p:nvPr>
            <p:ph type="title"/>
          </p:nvPr>
        </p:nvSpPr>
        <p:spPr>
          <a:xfrm>
            <a:off x="439387" y="609600"/>
            <a:ext cx="10608024" cy="827314"/>
          </a:xfrm>
        </p:spPr>
        <p:txBody>
          <a:bodyPr/>
          <a:lstStyle/>
          <a:p>
            <a:pPr algn="ctr"/>
            <a:r>
              <a:rPr lang="en-US" dirty="0">
                <a:latin typeface="Times New Roman" panose="02020603050405020304" pitchFamily="18" charset="0"/>
                <a:cs typeface="Times New Roman" panose="02020603050405020304" pitchFamily="18" charset="0"/>
              </a:rPr>
              <a:t>AWS RDS</a:t>
            </a:r>
          </a:p>
        </p:txBody>
      </p:sp>
      <p:pic>
        <p:nvPicPr>
          <p:cNvPr id="6" name="Picture 5">
            <a:extLst>
              <a:ext uri="{FF2B5EF4-FFF2-40B4-BE49-F238E27FC236}">
                <a16:creationId xmlns:a16="http://schemas.microsoft.com/office/drawing/2014/main" id="{4D34A7BC-E3BF-915E-B99E-FC6D62D4B2C4}"/>
              </a:ext>
            </a:extLst>
          </p:cNvPr>
          <p:cNvPicPr>
            <a:picLocks noChangeAspect="1"/>
          </p:cNvPicPr>
          <p:nvPr/>
        </p:nvPicPr>
        <p:blipFill>
          <a:blip r:embed="rId2"/>
          <a:stretch>
            <a:fillRect/>
          </a:stretch>
        </p:blipFill>
        <p:spPr>
          <a:xfrm>
            <a:off x="736270" y="1579418"/>
            <a:ext cx="10792521" cy="4049486"/>
          </a:xfrm>
          <a:prstGeom prst="rect">
            <a:avLst/>
          </a:prstGeom>
        </p:spPr>
      </p:pic>
    </p:spTree>
    <p:extLst>
      <p:ext uri="{BB962C8B-B14F-4D97-AF65-F5344CB8AC3E}">
        <p14:creationId xmlns:p14="http://schemas.microsoft.com/office/powerpoint/2010/main" val="295585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94ACA-CBF4-0FAB-9AFF-71A4688B93F8}"/>
              </a:ext>
            </a:extLst>
          </p:cNvPr>
          <p:cNvSpPr>
            <a:spLocks noGrp="1"/>
          </p:cNvSpPr>
          <p:nvPr>
            <p:ph type="title"/>
          </p:nvPr>
        </p:nvSpPr>
        <p:spPr>
          <a:xfrm>
            <a:off x="1141413" y="332509"/>
            <a:ext cx="9905998" cy="1175658"/>
          </a:xfrm>
        </p:spPr>
        <p:txBody>
          <a:bodyPr>
            <a:normAutofit/>
          </a:bodyPr>
          <a:lstStyle/>
          <a:p>
            <a:pPr algn="ctr"/>
            <a:r>
              <a:rPr lang="en-US" dirty="0"/>
              <a:t>Connecting AWS RDS Through Mysql workbench</a:t>
            </a:r>
          </a:p>
        </p:txBody>
      </p:sp>
      <p:pic>
        <p:nvPicPr>
          <p:cNvPr id="4" name="Content Placeholder 3">
            <a:extLst>
              <a:ext uri="{FF2B5EF4-FFF2-40B4-BE49-F238E27FC236}">
                <a16:creationId xmlns:a16="http://schemas.microsoft.com/office/drawing/2014/main" id="{C42E6E93-B110-9DC3-D589-A106CD17F8E2}"/>
              </a:ext>
            </a:extLst>
          </p:cNvPr>
          <p:cNvPicPr>
            <a:picLocks noGrp="1" noChangeAspect="1"/>
          </p:cNvPicPr>
          <p:nvPr>
            <p:ph idx="1"/>
          </p:nvPr>
        </p:nvPicPr>
        <p:blipFill>
          <a:blip r:embed="rId2"/>
          <a:stretch>
            <a:fillRect/>
          </a:stretch>
        </p:blipFill>
        <p:spPr>
          <a:xfrm>
            <a:off x="1555668" y="1627188"/>
            <a:ext cx="9155875" cy="4429228"/>
          </a:xfrm>
          <a:prstGeom prst="rect">
            <a:avLst/>
          </a:prstGeom>
        </p:spPr>
      </p:pic>
    </p:spTree>
    <p:extLst>
      <p:ext uri="{BB962C8B-B14F-4D97-AF65-F5344CB8AC3E}">
        <p14:creationId xmlns:p14="http://schemas.microsoft.com/office/powerpoint/2010/main" val="2075600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8784F-09BF-977B-C99D-B0CD1733D11B}"/>
              </a:ext>
            </a:extLst>
          </p:cNvPr>
          <p:cNvSpPr>
            <a:spLocks noGrp="1"/>
          </p:cNvSpPr>
          <p:nvPr>
            <p:ph type="title"/>
          </p:nvPr>
        </p:nvSpPr>
        <p:spPr>
          <a:xfrm>
            <a:off x="550918" y="344384"/>
            <a:ext cx="10496493" cy="926276"/>
          </a:xfrm>
        </p:spPr>
        <p:txBody>
          <a:bodyPr/>
          <a:lstStyle/>
          <a:p>
            <a:pPr algn="ctr"/>
            <a:r>
              <a:rPr lang="en-US" dirty="0"/>
              <a:t>CREATED TED Database, Tables</a:t>
            </a:r>
          </a:p>
        </p:txBody>
      </p:sp>
      <p:pic>
        <p:nvPicPr>
          <p:cNvPr id="4" name="Content Placeholder 3">
            <a:extLst>
              <a:ext uri="{FF2B5EF4-FFF2-40B4-BE49-F238E27FC236}">
                <a16:creationId xmlns:a16="http://schemas.microsoft.com/office/drawing/2014/main" id="{753A8AAC-A702-BE75-FC91-B6A37C598C96}"/>
              </a:ext>
            </a:extLst>
          </p:cNvPr>
          <p:cNvPicPr>
            <a:picLocks noGrp="1" noChangeAspect="1"/>
          </p:cNvPicPr>
          <p:nvPr>
            <p:ph idx="1"/>
          </p:nvPr>
        </p:nvPicPr>
        <p:blipFill>
          <a:blip r:embed="rId2"/>
          <a:stretch>
            <a:fillRect/>
          </a:stretch>
        </p:blipFill>
        <p:spPr>
          <a:xfrm>
            <a:off x="570016" y="1223819"/>
            <a:ext cx="11071066" cy="5129480"/>
          </a:xfrm>
          <a:prstGeom prst="rect">
            <a:avLst/>
          </a:prstGeom>
        </p:spPr>
      </p:pic>
    </p:spTree>
    <p:extLst>
      <p:ext uri="{BB962C8B-B14F-4D97-AF65-F5344CB8AC3E}">
        <p14:creationId xmlns:p14="http://schemas.microsoft.com/office/powerpoint/2010/main" val="381823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17D68-BE3C-B0E1-C57F-9DED2989E412}"/>
              </a:ext>
            </a:extLst>
          </p:cNvPr>
          <p:cNvSpPr>
            <a:spLocks noGrp="1"/>
          </p:cNvSpPr>
          <p:nvPr>
            <p:ph type="title"/>
          </p:nvPr>
        </p:nvSpPr>
        <p:spPr>
          <a:xfrm>
            <a:off x="546265" y="285009"/>
            <a:ext cx="10501146" cy="807522"/>
          </a:xfrm>
        </p:spPr>
        <p:txBody>
          <a:bodyPr/>
          <a:lstStyle/>
          <a:p>
            <a:pPr algn="ctr"/>
            <a:r>
              <a:rPr lang="en-US" dirty="0">
                <a:latin typeface="Times New Roman" panose="02020603050405020304" pitchFamily="18" charset="0"/>
                <a:cs typeface="Times New Roman" panose="02020603050405020304" pitchFamily="18" charset="0"/>
              </a:rPr>
              <a:t>SQL Queries:</a:t>
            </a:r>
          </a:p>
        </p:txBody>
      </p:sp>
      <p:pic>
        <p:nvPicPr>
          <p:cNvPr id="6" name="Content Placeholder 5">
            <a:extLst>
              <a:ext uri="{FF2B5EF4-FFF2-40B4-BE49-F238E27FC236}">
                <a16:creationId xmlns:a16="http://schemas.microsoft.com/office/drawing/2014/main" id="{5D524AAA-12DE-D5B0-1DEC-C3ECD2F59759}"/>
              </a:ext>
            </a:extLst>
          </p:cNvPr>
          <p:cNvPicPr>
            <a:picLocks noGrp="1" noChangeAspect="1"/>
          </p:cNvPicPr>
          <p:nvPr>
            <p:ph sz="half" idx="2"/>
          </p:nvPr>
        </p:nvPicPr>
        <p:blipFill>
          <a:blip r:embed="rId2"/>
          <a:stretch>
            <a:fillRect/>
          </a:stretch>
        </p:blipFill>
        <p:spPr>
          <a:xfrm>
            <a:off x="323526" y="975300"/>
            <a:ext cx="5689965" cy="5480460"/>
          </a:xfrm>
          <a:prstGeom prst="rect">
            <a:avLst/>
          </a:prstGeom>
        </p:spPr>
      </p:pic>
      <p:pic>
        <p:nvPicPr>
          <p:cNvPr id="10" name="Picture 9">
            <a:extLst>
              <a:ext uri="{FF2B5EF4-FFF2-40B4-BE49-F238E27FC236}">
                <a16:creationId xmlns:a16="http://schemas.microsoft.com/office/drawing/2014/main" id="{D8CDDD08-0C9B-0911-4EA8-578306624085}"/>
              </a:ext>
            </a:extLst>
          </p:cNvPr>
          <p:cNvPicPr>
            <a:picLocks noChangeAspect="1"/>
          </p:cNvPicPr>
          <p:nvPr/>
        </p:nvPicPr>
        <p:blipFill>
          <a:blip r:embed="rId3"/>
          <a:stretch>
            <a:fillRect/>
          </a:stretch>
        </p:blipFill>
        <p:spPr>
          <a:xfrm>
            <a:off x="6178511" y="975301"/>
            <a:ext cx="5861089" cy="5480459"/>
          </a:xfrm>
          <a:prstGeom prst="rect">
            <a:avLst/>
          </a:prstGeom>
        </p:spPr>
      </p:pic>
    </p:spTree>
    <p:extLst>
      <p:ext uri="{BB962C8B-B14F-4D97-AF65-F5344CB8AC3E}">
        <p14:creationId xmlns:p14="http://schemas.microsoft.com/office/powerpoint/2010/main" val="2535178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F6E80-312B-FA32-DFB1-4DFE813FFD58}"/>
              </a:ext>
            </a:extLst>
          </p:cNvPr>
          <p:cNvSpPr>
            <a:spLocks noGrp="1"/>
          </p:cNvSpPr>
          <p:nvPr>
            <p:ph type="title"/>
          </p:nvPr>
        </p:nvSpPr>
        <p:spPr>
          <a:xfrm>
            <a:off x="546266" y="427512"/>
            <a:ext cx="10501145" cy="639289"/>
          </a:xfrm>
        </p:spPr>
        <p:txBody>
          <a:bodyPr/>
          <a:lstStyle/>
          <a:p>
            <a:r>
              <a:rPr lang="en-US" dirty="0">
                <a:latin typeface="Times New Roman" panose="02020603050405020304" pitchFamily="18" charset="0"/>
                <a:cs typeface="Times New Roman" panose="02020603050405020304" pitchFamily="18" charset="0"/>
              </a:rPr>
              <a:t>SQL QUERIES</a:t>
            </a:r>
            <a:r>
              <a:rPr lang="en-US" dirty="0">
                <a:latin typeface="Times New Roman" panose="02020603050405020304" pitchFamily="18" charset="0"/>
                <a:cs typeface="Times New Roman" panose="02020603050405020304" pitchFamily="18" charset="0"/>
                <a:sym typeface="Wingdings" pitchFamily="2" charset="2"/>
              </a:rPr>
              <a:t> (Contin..)</a:t>
            </a:r>
            <a:endParaRPr lang="en-US"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5D518E41-D6CE-133C-2E83-5207E0227786}"/>
              </a:ext>
            </a:extLst>
          </p:cNvPr>
          <p:cNvPicPr>
            <a:picLocks noGrp="1" noChangeAspect="1"/>
          </p:cNvPicPr>
          <p:nvPr>
            <p:ph sz="half" idx="2"/>
          </p:nvPr>
        </p:nvPicPr>
        <p:blipFill>
          <a:blip r:embed="rId2"/>
          <a:stretch>
            <a:fillRect/>
          </a:stretch>
        </p:blipFill>
        <p:spPr>
          <a:xfrm>
            <a:off x="6170612" y="1235034"/>
            <a:ext cx="5840081" cy="5251099"/>
          </a:xfrm>
          <a:prstGeom prst="rect">
            <a:avLst/>
          </a:prstGeom>
        </p:spPr>
      </p:pic>
      <p:pic>
        <p:nvPicPr>
          <p:cNvPr id="10" name="Content Placeholder 5">
            <a:extLst>
              <a:ext uri="{FF2B5EF4-FFF2-40B4-BE49-F238E27FC236}">
                <a16:creationId xmlns:a16="http://schemas.microsoft.com/office/drawing/2014/main" id="{A55F3980-49F2-ADD1-1EB6-DDFD5FAED8F6}"/>
              </a:ext>
            </a:extLst>
          </p:cNvPr>
          <p:cNvPicPr>
            <a:picLocks noChangeAspect="1"/>
          </p:cNvPicPr>
          <p:nvPr/>
        </p:nvPicPr>
        <p:blipFill>
          <a:blip r:embed="rId3"/>
          <a:stretch>
            <a:fillRect/>
          </a:stretch>
        </p:blipFill>
        <p:spPr>
          <a:xfrm>
            <a:off x="178130" y="1235034"/>
            <a:ext cx="5840082" cy="5284519"/>
          </a:xfrm>
          <a:prstGeom prst="rect">
            <a:avLst/>
          </a:prstGeom>
        </p:spPr>
      </p:pic>
    </p:spTree>
    <p:extLst>
      <p:ext uri="{BB962C8B-B14F-4D97-AF65-F5344CB8AC3E}">
        <p14:creationId xmlns:p14="http://schemas.microsoft.com/office/powerpoint/2010/main" val="3986733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0A215-B2BE-F34E-1D76-2A9626D5AEEC}"/>
              </a:ext>
            </a:extLst>
          </p:cNvPr>
          <p:cNvSpPr>
            <a:spLocks noGrp="1"/>
          </p:cNvSpPr>
          <p:nvPr>
            <p:ph type="title"/>
          </p:nvPr>
        </p:nvSpPr>
        <p:spPr>
          <a:xfrm>
            <a:off x="614878" y="332509"/>
            <a:ext cx="10432533" cy="734291"/>
          </a:xfrm>
        </p:spPr>
        <p:txBody>
          <a:bodyPr/>
          <a:lstStyle/>
          <a:p>
            <a:r>
              <a:rPr lang="en-US" dirty="0">
                <a:latin typeface="Times New Roman" panose="02020603050405020304" pitchFamily="18" charset="0"/>
                <a:cs typeface="Times New Roman" panose="02020603050405020304" pitchFamily="18" charset="0"/>
              </a:rPr>
              <a:t>SQL QUERIES</a:t>
            </a:r>
            <a:r>
              <a:rPr lang="en-US" dirty="0">
                <a:latin typeface="Times New Roman" panose="02020603050405020304" pitchFamily="18" charset="0"/>
                <a:cs typeface="Times New Roman" panose="02020603050405020304" pitchFamily="18" charset="0"/>
                <a:sym typeface="Wingdings" pitchFamily="2" charset="2"/>
              </a:rPr>
              <a:t> (Contin..)</a:t>
            </a:r>
            <a:endParaRPr lang="en-US"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48A89B0C-7BC8-3CB7-39CE-1C740ED783BE}"/>
              </a:ext>
            </a:extLst>
          </p:cNvPr>
          <p:cNvSpPr>
            <a:spLocks noGrp="1"/>
          </p:cNvSpPr>
          <p:nvPr>
            <p:ph sz="half" idx="1"/>
          </p:nvPr>
        </p:nvSpPr>
        <p:spPr/>
        <p:txBody>
          <a:bodyPr/>
          <a:lstStyle/>
          <a:p>
            <a:endParaRPr lang="en-US"/>
          </a:p>
        </p:txBody>
      </p:sp>
      <p:pic>
        <p:nvPicPr>
          <p:cNvPr id="8" name="Picture 7">
            <a:extLst>
              <a:ext uri="{FF2B5EF4-FFF2-40B4-BE49-F238E27FC236}">
                <a16:creationId xmlns:a16="http://schemas.microsoft.com/office/drawing/2014/main" id="{775CEEF1-FAB3-CECC-F3C0-66505E107C26}"/>
              </a:ext>
            </a:extLst>
          </p:cNvPr>
          <p:cNvPicPr>
            <a:picLocks noChangeAspect="1"/>
          </p:cNvPicPr>
          <p:nvPr/>
        </p:nvPicPr>
        <p:blipFill>
          <a:blip r:embed="rId2"/>
          <a:stretch>
            <a:fillRect/>
          </a:stretch>
        </p:blipFill>
        <p:spPr>
          <a:xfrm>
            <a:off x="104239" y="1306286"/>
            <a:ext cx="5913973" cy="5219205"/>
          </a:xfrm>
          <a:prstGeom prst="rect">
            <a:avLst/>
          </a:prstGeom>
        </p:spPr>
      </p:pic>
      <p:pic>
        <p:nvPicPr>
          <p:cNvPr id="9" name="Content Placeholder 8">
            <a:extLst>
              <a:ext uri="{FF2B5EF4-FFF2-40B4-BE49-F238E27FC236}">
                <a16:creationId xmlns:a16="http://schemas.microsoft.com/office/drawing/2014/main" id="{FB775321-22C3-AC5B-A08F-2DCBE3DDE637}"/>
              </a:ext>
            </a:extLst>
          </p:cNvPr>
          <p:cNvPicPr>
            <a:picLocks noGrp="1" noChangeAspect="1"/>
          </p:cNvPicPr>
          <p:nvPr>
            <p:ph sz="half" idx="2"/>
          </p:nvPr>
        </p:nvPicPr>
        <p:blipFill>
          <a:blip r:embed="rId3"/>
          <a:stretch>
            <a:fillRect/>
          </a:stretch>
        </p:blipFill>
        <p:spPr>
          <a:xfrm>
            <a:off x="6170613" y="1306285"/>
            <a:ext cx="5811590" cy="5219205"/>
          </a:xfrm>
          <a:prstGeom prst="rect">
            <a:avLst/>
          </a:prstGeom>
        </p:spPr>
      </p:pic>
    </p:spTree>
    <p:extLst>
      <p:ext uri="{BB962C8B-B14F-4D97-AF65-F5344CB8AC3E}">
        <p14:creationId xmlns:p14="http://schemas.microsoft.com/office/powerpoint/2010/main" val="2329336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42B45-3C52-8F9D-8FFB-4A177670408B}"/>
              </a:ext>
            </a:extLst>
          </p:cNvPr>
          <p:cNvSpPr>
            <a:spLocks noGrp="1"/>
          </p:cNvSpPr>
          <p:nvPr>
            <p:ph type="title"/>
          </p:nvPr>
        </p:nvSpPr>
        <p:spPr>
          <a:xfrm>
            <a:off x="617517" y="403761"/>
            <a:ext cx="10429894" cy="938151"/>
          </a:xfrm>
        </p:spPr>
        <p:txBody>
          <a:bodyPr/>
          <a:lstStyle/>
          <a:p>
            <a:r>
              <a:rPr lang="en-US" dirty="0">
                <a:latin typeface="Times New Roman" panose="02020603050405020304" pitchFamily="18" charset="0"/>
                <a:cs typeface="Times New Roman" panose="02020603050405020304" pitchFamily="18" charset="0"/>
              </a:rPr>
              <a:t>SQL QUERIES</a:t>
            </a:r>
            <a:r>
              <a:rPr lang="en-US" dirty="0">
                <a:latin typeface="Times New Roman" panose="02020603050405020304" pitchFamily="18" charset="0"/>
                <a:cs typeface="Times New Roman" panose="02020603050405020304" pitchFamily="18" charset="0"/>
                <a:sym typeface="Wingdings" pitchFamily="2" charset="2"/>
              </a:rPr>
              <a:t> (Contin..)</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3D9DA18-371D-26ED-A044-3EED6613A2E7}"/>
              </a:ext>
            </a:extLst>
          </p:cNvPr>
          <p:cNvPicPr>
            <a:picLocks noGrp="1" noChangeAspect="1"/>
          </p:cNvPicPr>
          <p:nvPr>
            <p:ph sz="half" idx="1"/>
          </p:nvPr>
        </p:nvPicPr>
        <p:blipFill>
          <a:blip r:embed="rId2"/>
          <a:stretch>
            <a:fillRect/>
          </a:stretch>
        </p:blipFill>
        <p:spPr>
          <a:xfrm>
            <a:off x="617517" y="1341912"/>
            <a:ext cx="5400696" cy="4449288"/>
          </a:xfrm>
          <a:prstGeom prst="rect">
            <a:avLst/>
          </a:prstGeom>
        </p:spPr>
      </p:pic>
      <p:pic>
        <p:nvPicPr>
          <p:cNvPr id="9" name="Content Placeholder 8">
            <a:extLst>
              <a:ext uri="{FF2B5EF4-FFF2-40B4-BE49-F238E27FC236}">
                <a16:creationId xmlns:a16="http://schemas.microsoft.com/office/drawing/2014/main" id="{8AAC1D60-2023-998C-6BF3-F5A3C0B4A540}"/>
              </a:ext>
            </a:extLst>
          </p:cNvPr>
          <p:cNvPicPr>
            <a:picLocks noGrp="1" noChangeAspect="1"/>
          </p:cNvPicPr>
          <p:nvPr>
            <p:ph sz="half" idx="2"/>
          </p:nvPr>
        </p:nvPicPr>
        <p:blipFill>
          <a:blip r:embed="rId3"/>
          <a:stretch>
            <a:fillRect/>
          </a:stretch>
        </p:blipFill>
        <p:spPr>
          <a:xfrm>
            <a:off x="6170613" y="1341912"/>
            <a:ext cx="5669086" cy="4449288"/>
          </a:xfrm>
          <a:prstGeom prst="rect">
            <a:avLst/>
          </a:prstGeom>
        </p:spPr>
      </p:pic>
    </p:spTree>
    <p:extLst>
      <p:ext uri="{BB962C8B-B14F-4D97-AF65-F5344CB8AC3E}">
        <p14:creationId xmlns:p14="http://schemas.microsoft.com/office/powerpoint/2010/main" val="4270620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C54E-71E5-8CF0-2276-ABA88E6B3BDC}"/>
              </a:ext>
            </a:extLst>
          </p:cNvPr>
          <p:cNvSpPr>
            <a:spLocks noGrp="1"/>
          </p:cNvSpPr>
          <p:nvPr>
            <p:ph type="title"/>
          </p:nvPr>
        </p:nvSpPr>
        <p:spPr>
          <a:xfrm>
            <a:off x="832494" y="325396"/>
            <a:ext cx="9905998" cy="1052142"/>
          </a:xfrm>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AE51C4C8-A8BB-6238-D8D2-3CE4A2517C8C}"/>
              </a:ext>
            </a:extLst>
          </p:cNvPr>
          <p:cNvSpPr>
            <a:spLocks noGrp="1"/>
          </p:cNvSpPr>
          <p:nvPr>
            <p:ph idx="1"/>
          </p:nvPr>
        </p:nvSpPr>
        <p:spPr>
          <a:xfrm>
            <a:off x="832494" y="1092530"/>
            <a:ext cx="10214917" cy="3811979"/>
          </a:xfrm>
        </p:spPr>
        <p:txBody>
          <a:bodyPr>
            <a:normAutofit/>
          </a:bodyPr>
          <a:lstStyle/>
          <a:p>
            <a:pPr marL="0" indent="0" algn="just">
              <a:buNone/>
            </a:pPr>
            <a:r>
              <a:rPr lang="en-US" dirty="0">
                <a:effectLst/>
                <a:latin typeface="Times New Roman" panose="02020603050405020304" pitchFamily="18" charset="0"/>
                <a:cs typeface="Times New Roman" panose="02020603050405020304" pitchFamily="18" charset="0"/>
              </a:rPr>
              <a:t>	TED is a global community that welcomes people from all disciplines and cultures who want to learn and spread ideas to the world in the form of short powerful talks (18 minutes or less). We are convinced that ideas have the ability to alter people's minds, lives, and, ultimately, the world.	TED originated in 1984 as a conference where Technology, Entertainment, and Design converged, and has since expanded to embrace nearly every topic imaginable, from science to business to global challenges, in over 100 languages. So, we have chosen this data to analyze more about the ted talk shows.</a:t>
            </a:r>
          </a:p>
          <a:p>
            <a:pPr marL="0" indent="0">
              <a:buNone/>
            </a:pPr>
            <a:endParaRPr lang="en-US" sz="2400" dirty="0"/>
          </a:p>
        </p:txBody>
      </p:sp>
    </p:spTree>
    <p:extLst>
      <p:ext uri="{BB962C8B-B14F-4D97-AF65-F5344CB8AC3E}">
        <p14:creationId xmlns:p14="http://schemas.microsoft.com/office/powerpoint/2010/main" val="2145740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337-588C-D15F-5B0E-1A606D68BBA5}"/>
              </a:ext>
            </a:extLst>
          </p:cNvPr>
          <p:cNvSpPr>
            <a:spLocks noGrp="1"/>
          </p:cNvSpPr>
          <p:nvPr>
            <p:ph type="title"/>
          </p:nvPr>
        </p:nvSpPr>
        <p:spPr>
          <a:xfrm>
            <a:off x="629392" y="510640"/>
            <a:ext cx="10418019" cy="807522"/>
          </a:xfrm>
        </p:spPr>
        <p:txBody>
          <a:bodyPr/>
          <a:lstStyle/>
          <a:p>
            <a:r>
              <a:rPr lang="en-US" dirty="0">
                <a:latin typeface="Times New Roman" panose="02020603050405020304" pitchFamily="18" charset="0"/>
                <a:cs typeface="Times New Roman" panose="02020603050405020304" pitchFamily="18" charset="0"/>
              </a:rPr>
              <a:t>SQL QUERIES</a:t>
            </a:r>
            <a:r>
              <a:rPr lang="en-US" dirty="0">
                <a:latin typeface="Times New Roman" panose="02020603050405020304" pitchFamily="18" charset="0"/>
                <a:cs typeface="Times New Roman" panose="02020603050405020304" pitchFamily="18" charset="0"/>
                <a:sym typeface="Wingdings" pitchFamily="2" charset="2"/>
              </a:rPr>
              <a:t> (Contin..)</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D7ED9116-2921-C094-89F3-F65A2BEA40BD}"/>
              </a:ext>
            </a:extLst>
          </p:cNvPr>
          <p:cNvPicPr>
            <a:picLocks noGrp="1" noChangeAspect="1"/>
          </p:cNvPicPr>
          <p:nvPr>
            <p:ph sz="half" idx="1"/>
          </p:nvPr>
        </p:nvPicPr>
        <p:blipFill>
          <a:blip r:embed="rId2"/>
          <a:stretch>
            <a:fillRect/>
          </a:stretch>
        </p:blipFill>
        <p:spPr>
          <a:xfrm>
            <a:off x="190006" y="1318162"/>
            <a:ext cx="5828208" cy="5237017"/>
          </a:xfrm>
          <a:prstGeom prst="rect">
            <a:avLst/>
          </a:prstGeom>
        </p:spPr>
      </p:pic>
      <p:pic>
        <p:nvPicPr>
          <p:cNvPr id="6" name="Content Placeholder 5">
            <a:extLst>
              <a:ext uri="{FF2B5EF4-FFF2-40B4-BE49-F238E27FC236}">
                <a16:creationId xmlns:a16="http://schemas.microsoft.com/office/drawing/2014/main" id="{29902919-765C-122E-BBB5-1A7E2F119C51}"/>
              </a:ext>
            </a:extLst>
          </p:cNvPr>
          <p:cNvPicPr>
            <a:picLocks noGrp="1" noChangeAspect="1"/>
          </p:cNvPicPr>
          <p:nvPr>
            <p:ph sz="half" idx="2"/>
          </p:nvPr>
        </p:nvPicPr>
        <p:blipFill>
          <a:blip r:embed="rId3"/>
          <a:stretch>
            <a:fillRect/>
          </a:stretch>
        </p:blipFill>
        <p:spPr>
          <a:xfrm>
            <a:off x="6170613" y="1318162"/>
            <a:ext cx="5669086" cy="5237017"/>
          </a:xfrm>
          <a:prstGeom prst="rect">
            <a:avLst/>
          </a:prstGeom>
        </p:spPr>
      </p:pic>
    </p:spTree>
    <p:extLst>
      <p:ext uri="{BB962C8B-B14F-4D97-AF65-F5344CB8AC3E}">
        <p14:creationId xmlns:p14="http://schemas.microsoft.com/office/powerpoint/2010/main" val="4250104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3DCFD-0271-479A-408F-5D6E8B490E4D}"/>
              </a:ext>
            </a:extLst>
          </p:cNvPr>
          <p:cNvSpPr>
            <a:spLocks noGrp="1"/>
          </p:cNvSpPr>
          <p:nvPr>
            <p:ph type="title"/>
          </p:nvPr>
        </p:nvSpPr>
        <p:spPr>
          <a:xfrm>
            <a:off x="456003" y="609600"/>
            <a:ext cx="10591408" cy="708561"/>
          </a:xfrm>
        </p:spPr>
        <p:txBody>
          <a:bodyPr/>
          <a:lstStyle/>
          <a:p>
            <a:r>
              <a:rPr lang="en-US" dirty="0">
                <a:latin typeface="Times New Roman" panose="02020603050405020304" pitchFamily="18" charset="0"/>
                <a:cs typeface="Times New Roman" panose="02020603050405020304" pitchFamily="18" charset="0"/>
              </a:rPr>
              <a:t>SQL QUERIES</a:t>
            </a:r>
            <a:r>
              <a:rPr lang="en-US" dirty="0">
                <a:latin typeface="Times New Roman" panose="02020603050405020304" pitchFamily="18" charset="0"/>
                <a:cs typeface="Times New Roman" panose="02020603050405020304" pitchFamily="18" charset="0"/>
                <a:sym typeface="Wingdings" pitchFamily="2" charset="2"/>
              </a:rPr>
              <a:t> (Contin..)</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69E1EE9-7143-8961-2B4D-5AC25003A9A5}"/>
              </a:ext>
            </a:extLst>
          </p:cNvPr>
          <p:cNvPicPr>
            <a:picLocks noGrp="1" noChangeAspect="1"/>
          </p:cNvPicPr>
          <p:nvPr>
            <p:ph sz="half" idx="1"/>
          </p:nvPr>
        </p:nvPicPr>
        <p:blipFill>
          <a:blip r:embed="rId2"/>
          <a:stretch>
            <a:fillRect/>
          </a:stretch>
        </p:blipFill>
        <p:spPr>
          <a:xfrm>
            <a:off x="180948" y="1318160"/>
            <a:ext cx="5837265" cy="4930239"/>
          </a:xfrm>
          <a:prstGeom prst="rect">
            <a:avLst/>
          </a:prstGeom>
        </p:spPr>
      </p:pic>
      <p:pic>
        <p:nvPicPr>
          <p:cNvPr id="6" name="Content Placeholder 5">
            <a:extLst>
              <a:ext uri="{FF2B5EF4-FFF2-40B4-BE49-F238E27FC236}">
                <a16:creationId xmlns:a16="http://schemas.microsoft.com/office/drawing/2014/main" id="{EEBA5479-DB98-5D4E-44AB-DF747D93DDEF}"/>
              </a:ext>
            </a:extLst>
          </p:cNvPr>
          <p:cNvPicPr>
            <a:picLocks noGrp="1" noChangeAspect="1"/>
          </p:cNvPicPr>
          <p:nvPr>
            <p:ph sz="half" idx="2"/>
          </p:nvPr>
        </p:nvPicPr>
        <p:blipFill>
          <a:blip r:embed="rId3"/>
          <a:stretch>
            <a:fillRect/>
          </a:stretch>
        </p:blipFill>
        <p:spPr>
          <a:xfrm>
            <a:off x="6170613" y="1318160"/>
            <a:ext cx="5837264" cy="4930239"/>
          </a:xfrm>
          <a:prstGeom prst="rect">
            <a:avLst/>
          </a:prstGeom>
        </p:spPr>
      </p:pic>
    </p:spTree>
    <p:extLst>
      <p:ext uri="{BB962C8B-B14F-4D97-AF65-F5344CB8AC3E}">
        <p14:creationId xmlns:p14="http://schemas.microsoft.com/office/powerpoint/2010/main" val="1815165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43702-AE2A-EDC5-E976-F893C60BF35D}"/>
              </a:ext>
            </a:extLst>
          </p:cNvPr>
          <p:cNvSpPr>
            <a:spLocks noGrp="1"/>
          </p:cNvSpPr>
          <p:nvPr>
            <p:ph type="title"/>
          </p:nvPr>
        </p:nvSpPr>
        <p:spPr>
          <a:xfrm>
            <a:off x="1643956" y="190005"/>
            <a:ext cx="8676222" cy="90272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Tableau visualization</a:t>
            </a:r>
          </a:p>
        </p:txBody>
      </p:sp>
      <p:sp>
        <p:nvSpPr>
          <p:cNvPr id="9" name="Content Placeholder 8">
            <a:extLst>
              <a:ext uri="{FF2B5EF4-FFF2-40B4-BE49-F238E27FC236}">
                <a16:creationId xmlns:a16="http://schemas.microsoft.com/office/drawing/2014/main" id="{5A24071B-3886-7224-6F2E-48DB1EFF047E}"/>
              </a:ext>
            </a:extLst>
          </p:cNvPr>
          <p:cNvSpPr>
            <a:spLocks noGrp="1"/>
          </p:cNvSpPr>
          <p:nvPr>
            <p:ph idx="1"/>
          </p:nvPr>
        </p:nvSpPr>
        <p:spPr>
          <a:xfrm>
            <a:off x="0" y="1247108"/>
            <a:ext cx="8676222" cy="722243"/>
          </a:xfrm>
        </p:spPr>
        <p:txBody>
          <a:bodyPr vert="horz" lIns="91440" tIns="45720" rIns="91440" bIns="45720" rtlCol="0" anchor="t">
            <a:normAutofit/>
          </a:bodyPr>
          <a:lstStyle/>
          <a:p>
            <a:pPr marL="0" indent="0" algn="ctr">
              <a:buNone/>
            </a:pPr>
            <a:r>
              <a:rPr lang="en-US" sz="2100" dirty="0">
                <a:gradFill flip="none" rotWithShape="1">
                  <a:gsLst>
                    <a:gs pos="0">
                      <a:schemeClr val="tx1"/>
                    </a:gs>
                    <a:gs pos="100000">
                      <a:schemeClr val="tx1">
                        <a:lumMod val="75000"/>
                      </a:schemeClr>
                    </a:gs>
                  </a:gsLst>
                  <a:lin ang="5400000" scaled="0"/>
                  <a:tileRect/>
                </a:gradFill>
                <a:latin typeface="Times New Roman" panose="02020603050405020304" pitchFamily="18" charset="0"/>
                <a:cs typeface="Times New Roman" panose="02020603050405020304" pitchFamily="18" charset="0"/>
              </a:rPr>
              <a:t>These are the top 10 speakers in terms of views &amp; likes.</a:t>
            </a:r>
          </a:p>
        </p:txBody>
      </p:sp>
      <p:pic>
        <p:nvPicPr>
          <p:cNvPr id="4" name="Picture 3" descr="A picture containing application&#10;&#10;Description automatically generated">
            <a:extLst>
              <a:ext uri="{FF2B5EF4-FFF2-40B4-BE49-F238E27FC236}">
                <a16:creationId xmlns:a16="http://schemas.microsoft.com/office/drawing/2014/main" id="{75602F6D-BA28-F1B0-CEE9-BC7BD237D2BC}"/>
              </a:ext>
            </a:extLst>
          </p:cNvPr>
          <p:cNvPicPr>
            <a:picLocks noChangeAspect="1"/>
          </p:cNvPicPr>
          <p:nvPr/>
        </p:nvPicPr>
        <p:blipFill>
          <a:blip r:embed="rId2"/>
          <a:stretch>
            <a:fillRect/>
          </a:stretch>
        </p:blipFill>
        <p:spPr>
          <a:xfrm>
            <a:off x="183291" y="1784471"/>
            <a:ext cx="11825417" cy="461154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692919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7D3E1-E473-EF23-0917-F1E9CDF6E058}"/>
              </a:ext>
            </a:extLst>
          </p:cNvPr>
          <p:cNvSpPr>
            <a:spLocks noGrp="1"/>
          </p:cNvSpPr>
          <p:nvPr>
            <p:ph type="title"/>
          </p:nvPr>
        </p:nvSpPr>
        <p:spPr>
          <a:xfrm>
            <a:off x="214656" y="-93888"/>
            <a:ext cx="4876328" cy="983574"/>
          </a:xfrm>
        </p:spPr>
        <p:txBody>
          <a:bodyPr/>
          <a:lstStyle/>
          <a:p>
            <a:r>
              <a:rPr lang="en-US" dirty="0">
                <a:latin typeface="Times New Roman" panose="02020603050405020304" pitchFamily="18" charset="0"/>
                <a:cs typeface="Times New Roman" panose="02020603050405020304" pitchFamily="18" charset="0"/>
              </a:rPr>
              <a:t>Bottom 25 speakers</a:t>
            </a:r>
          </a:p>
        </p:txBody>
      </p:sp>
      <p:pic>
        <p:nvPicPr>
          <p:cNvPr id="4" name="Picture 3" descr="Graphical user interface, chart, application&#10;&#10;Description automatically generated">
            <a:extLst>
              <a:ext uri="{FF2B5EF4-FFF2-40B4-BE49-F238E27FC236}">
                <a16:creationId xmlns:a16="http://schemas.microsoft.com/office/drawing/2014/main" id="{9636DB04-79B4-C091-23C4-085B9A985406}"/>
              </a:ext>
            </a:extLst>
          </p:cNvPr>
          <p:cNvPicPr>
            <a:picLocks noChangeAspect="1"/>
          </p:cNvPicPr>
          <p:nvPr/>
        </p:nvPicPr>
        <p:blipFill>
          <a:blip r:embed="rId2"/>
          <a:stretch>
            <a:fillRect/>
          </a:stretch>
        </p:blipFill>
        <p:spPr>
          <a:xfrm>
            <a:off x="214655" y="889687"/>
            <a:ext cx="11743209" cy="5748619"/>
          </a:xfrm>
          <a:prstGeom prst="rect">
            <a:avLst/>
          </a:prstGeom>
        </p:spPr>
      </p:pic>
    </p:spTree>
    <p:extLst>
      <p:ext uri="{BB962C8B-B14F-4D97-AF65-F5344CB8AC3E}">
        <p14:creationId xmlns:p14="http://schemas.microsoft.com/office/powerpoint/2010/main" val="2299027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E601E-BDB1-E12B-5AE3-BD99301A6BDC}"/>
              </a:ext>
            </a:extLst>
          </p:cNvPr>
          <p:cNvSpPr>
            <a:spLocks noGrp="1"/>
          </p:cNvSpPr>
          <p:nvPr>
            <p:ph type="title"/>
          </p:nvPr>
        </p:nvSpPr>
        <p:spPr>
          <a:xfrm>
            <a:off x="9910118" y="716693"/>
            <a:ext cx="2417805" cy="3608172"/>
          </a:xfrm>
        </p:spPr>
        <p:txBody>
          <a:bodyPr vert="horz" lIns="91440" tIns="45720" rIns="91440" bIns="45720" rtlCol="0" anchor="b">
            <a:normAutofit/>
          </a:bodyPr>
          <a:lstStyle/>
          <a:p>
            <a:pPr algn="ctr"/>
            <a:r>
              <a:rPr lang="en-US" sz="40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Views</a:t>
            </a:r>
            <a:br>
              <a:rPr lang="en-US" sz="40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br>
            <a:r>
              <a:rPr lang="en-US" sz="40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&amp;</a:t>
            </a:r>
            <a:br>
              <a:rPr lang="en-US" sz="40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br>
            <a:r>
              <a:rPr lang="en-US" sz="40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Likes </a:t>
            </a:r>
            <a:br>
              <a:rPr lang="en-US" sz="40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br>
            <a:r>
              <a:rPr lang="en-US" sz="40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per month</a:t>
            </a:r>
          </a:p>
        </p:txBody>
      </p:sp>
      <p:pic>
        <p:nvPicPr>
          <p:cNvPr id="5" name="Picture 4">
            <a:extLst>
              <a:ext uri="{FF2B5EF4-FFF2-40B4-BE49-F238E27FC236}">
                <a16:creationId xmlns:a16="http://schemas.microsoft.com/office/drawing/2014/main" id="{243CF80F-A1B6-720F-1CA2-98ABCD01EA51}"/>
              </a:ext>
            </a:extLst>
          </p:cNvPr>
          <p:cNvPicPr>
            <a:picLocks noChangeAspect="1"/>
          </p:cNvPicPr>
          <p:nvPr/>
        </p:nvPicPr>
        <p:blipFill>
          <a:blip r:embed="rId2"/>
          <a:stretch>
            <a:fillRect/>
          </a:stretch>
        </p:blipFill>
        <p:spPr>
          <a:xfrm>
            <a:off x="124858" y="136189"/>
            <a:ext cx="9482279" cy="6585245"/>
          </a:xfrm>
          <a:prstGeom prst="rect">
            <a:avLst/>
          </a:prstGeom>
        </p:spPr>
      </p:pic>
    </p:spTree>
    <p:extLst>
      <p:ext uri="{BB962C8B-B14F-4D97-AF65-F5344CB8AC3E}">
        <p14:creationId xmlns:p14="http://schemas.microsoft.com/office/powerpoint/2010/main" val="3646276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D35C4-6D6A-0D3B-A702-CC3420466FFF}"/>
              </a:ext>
            </a:extLst>
          </p:cNvPr>
          <p:cNvSpPr>
            <a:spLocks noGrp="1"/>
          </p:cNvSpPr>
          <p:nvPr>
            <p:ph type="title"/>
          </p:nvPr>
        </p:nvSpPr>
        <p:spPr>
          <a:xfrm>
            <a:off x="239369" y="1289222"/>
            <a:ext cx="1663571" cy="3455773"/>
          </a:xfrm>
        </p:spPr>
        <p:txBody>
          <a:bodyPr/>
          <a:lstStyle/>
          <a:p>
            <a:r>
              <a:rPr lang="en-US" dirty="0">
                <a:latin typeface="Times New Roman" panose="02020603050405020304" pitchFamily="18" charset="0"/>
                <a:cs typeface="Times New Roman" panose="02020603050405020304" pitchFamily="18" charset="0"/>
              </a:rPr>
              <a:t>Views 	&amp;</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Likes per Year</a:t>
            </a:r>
          </a:p>
        </p:txBody>
      </p:sp>
      <p:pic>
        <p:nvPicPr>
          <p:cNvPr id="4" name="Picture 3" descr="A picture containing chart&#10;&#10;Description automatically generated">
            <a:extLst>
              <a:ext uri="{FF2B5EF4-FFF2-40B4-BE49-F238E27FC236}">
                <a16:creationId xmlns:a16="http://schemas.microsoft.com/office/drawing/2014/main" id="{E5CA374D-B57D-A2C7-FFDC-765CC286AA0F}"/>
              </a:ext>
            </a:extLst>
          </p:cNvPr>
          <p:cNvPicPr>
            <a:picLocks noChangeAspect="1"/>
          </p:cNvPicPr>
          <p:nvPr/>
        </p:nvPicPr>
        <p:blipFill>
          <a:blip r:embed="rId2"/>
          <a:stretch>
            <a:fillRect/>
          </a:stretch>
        </p:blipFill>
        <p:spPr>
          <a:xfrm>
            <a:off x="1902941" y="475012"/>
            <a:ext cx="10147862" cy="5991337"/>
          </a:xfrm>
          <a:prstGeom prst="rect">
            <a:avLst/>
          </a:prstGeom>
        </p:spPr>
      </p:pic>
    </p:spTree>
    <p:extLst>
      <p:ext uri="{BB962C8B-B14F-4D97-AF65-F5344CB8AC3E}">
        <p14:creationId xmlns:p14="http://schemas.microsoft.com/office/powerpoint/2010/main" val="2103648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BD178-89DF-2D1F-1D93-8565A1E75BA4}"/>
              </a:ext>
            </a:extLst>
          </p:cNvPr>
          <p:cNvSpPr>
            <a:spLocks noGrp="1"/>
          </p:cNvSpPr>
          <p:nvPr>
            <p:ph type="title"/>
          </p:nvPr>
        </p:nvSpPr>
        <p:spPr>
          <a:xfrm>
            <a:off x="988630" y="5118265"/>
            <a:ext cx="10200986" cy="819397"/>
          </a:xfrm>
        </p:spPr>
        <p:txBody>
          <a:bodyPr vert="horz" lIns="91440" tIns="45720" rIns="91440" bIns="45720" rtlCol="0" anchor="b">
            <a:normAutofit fontScale="90000"/>
          </a:bodyPr>
          <a:lstStyle/>
          <a:p>
            <a:pPr algn="ctr">
              <a:lnSpc>
                <a:spcPct val="90000"/>
              </a:lnSpc>
            </a:pPr>
            <a:r>
              <a:rPr lang="en-US" sz="34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Likes per speaker				 	Views Per Speaker</a:t>
            </a:r>
          </a:p>
        </p:txBody>
      </p:sp>
      <p:pic>
        <p:nvPicPr>
          <p:cNvPr id="3" name="Picture 2">
            <a:extLst>
              <a:ext uri="{FF2B5EF4-FFF2-40B4-BE49-F238E27FC236}">
                <a16:creationId xmlns:a16="http://schemas.microsoft.com/office/drawing/2014/main" id="{F0EFB375-694A-F1B4-F6E1-65B54274F772}"/>
              </a:ext>
            </a:extLst>
          </p:cNvPr>
          <p:cNvPicPr>
            <a:picLocks noChangeAspect="1"/>
          </p:cNvPicPr>
          <p:nvPr/>
        </p:nvPicPr>
        <p:blipFill>
          <a:blip r:embed="rId2"/>
          <a:stretch>
            <a:fillRect/>
          </a:stretch>
        </p:blipFill>
        <p:spPr>
          <a:xfrm>
            <a:off x="284206" y="640079"/>
            <a:ext cx="5143579" cy="4478185"/>
          </a:xfrm>
          <a:prstGeom prst="rect">
            <a:avLst/>
          </a:prstGeom>
        </p:spPr>
      </p:pic>
      <p:pic>
        <p:nvPicPr>
          <p:cNvPr id="5" name="Picture 4">
            <a:extLst>
              <a:ext uri="{FF2B5EF4-FFF2-40B4-BE49-F238E27FC236}">
                <a16:creationId xmlns:a16="http://schemas.microsoft.com/office/drawing/2014/main" id="{5AAAC2ED-2A72-5AFD-A80B-FA2F6DA056CF}"/>
              </a:ext>
            </a:extLst>
          </p:cNvPr>
          <p:cNvPicPr>
            <a:picLocks noChangeAspect="1"/>
          </p:cNvPicPr>
          <p:nvPr/>
        </p:nvPicPr>
        <p:blipFill>
          <a:blip r:embed="rId3"/>
          <a:stretch>
            <a:fillRect/>
          </a:stretch>
        </p:blipFill>
        <p:spPr>
          <a:xfrm>
            <a:off x="5533122" y="640078"/>
            <a:ext cx="6374672" cy="4478185"/>
          </a:xfrm>
          <a:prstGeom prst="rect">
            <a:avLst/>
          </a:prstGeom>
        </p:spPr>
      </p:pic>
    </p:spTree>
    <p:extLst>
      <p:ext uri="{BB962C8B-B14F-4D97-AF65-F5344CB8AC3E}">
        <p14:creationId xmlns:p14="http://schemas.microsoft.com/office/powerpoint/2010/main" val="236778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E678-0DD6-A61D-2EC8-DCF2B4C7CB9F}"/>
              </a:ext>
            </a:extLst>
          </p:cNvPr>
          <p:cNvSpPr>
            <a:spLocks noGrp="1"/>
          </p:cNvSpPr>
          <p:nvPr>
            <p:ph type="title"/>
          </p:nvPr>
        </p:nvSpPr>
        <p:spPr>
          <a:xfrm>
            <a:off x="9193427" y="609600"/>
            <a:ext cx="2718486" cy="4345459"/>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Speakers with More than million likes</a:t>
            </a:r>
          </a:p>
        </p:txBody>
      </p:sp>
      <p:pic>
        <p:nvPicPr>
          <p:cNvPr id="8" name="Picture 7" descr="Chart, bubble chart&#10;&#10;Description automatically generated">
            <a:extLst>
              <a:ext uri="{FF2B5EF4-FFF2-40B4-BE49-F238E27FC236}">
                <a16:creationId xmlns:a16="http://schemas.microsoft.com/office/drawing/2014/main" id="{863A986A-32FB-D0D4-BED5-D5B1C4DB4A47}"/>
              </a:ext>
            </a:extLst>
          </p:cNvPr>
          <p:cNvPicPr>
            <a:picLocks noChangeAspect="1"/>
          </p:cNvPicPr>
          <p:nvPr/>
        </p:nvPicPr>
        <p:blipFill>
          <a:blip r:embed="rId2"/>
          <a:stretch>
            <a:fillRect/>
          </a:stretch>
        </p:blipFill>
        <p:spPr>
          <a:xfrm>
            <a:off x="403761" y="298794"/>
            <a:ext cx="8300852" cy="6142875"/>
          </a:xfrm>
          <a:prstGeom prst="rect">
            <a:avLst/>
          </a:prstGeom>
        </p:spPr>
      </p:pic>
    </p:spTree>
    <p:extLst>
      <p:ext uri="{BB962C8B-B14F-4D97-AF65-F5344CB8AC3E}">
        <p14:creationId xmlns:p14="http://schemas.microsoft.com/office/powerpoint/2010/main" val="150916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2EE0E-D0A3-A930-F9EC-8B69AEDF652D}"/>
              </a:ext>
            </a:extLst>
          </p:cNvPr>
          <p:cNvSpPr>
            <a:spLocks noGrp="1"/>
          </p:cNvSpPr>
          <p:nvPr>
            <p:ph type="title"/>
          </p:nvPr>
        </p:nvSpPr>
        <p:spPr>
          <a:xfrm>
            <a:off x="0" y="5037116"/>
            <a:ext cx="5857082" cy="1066801"/>
          </a:xfrm>
        </p:spPr>
        <p:txBody>
          <a:bodyPr vert="horz" lIns="91440" tIns="45720" rIns="91440" bIns="45720" rtlCol="0" anchor="b">
            <a:normAutofit/>
          </a:bodyPr>
          <a:lstStyle/>
          <a:p>
            <a:pPr algn="ctr">
              <a:lnSpc>
                <a:spcPct val="90000"/>
              </a:lnSpc>
            </a:pPr>
            <a:r>
              <a:rPr lang="en-US" sz="34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AVG LIKES &amp; VIEWs Per YEAR</a:t>
            </a:r>
          </a:p>
        </p:txBody>
      </p:sp>
      <p:sp>
        <p:nvSpPr>
          <p:cNvPr id="15" name="Title 1">
            <a:extLst>
              <a:ext uri="{FF2B5EF4-FFF2-40B4-BE49-F238E27FC236}">
                <a16:creationId xmlns:a16="http://schemas.microsoft.com/office/drawing/2014/main" id="{EC6AF93A-20E6-2594-AC7A-93FF183F5D4F}"/>
              </a:ext>
            </a:extLst>
          </p:cNvPr>
          <p:cNvSpPr txBox="1">
            <a:spLocks/>
          </p:cNvSpPr>
          <p:nvPr/>
        </p:nvSpPr>
        <p:spPr>
          <a:xfrm>
            <a:off x="6255751" y="5037116"/>
            <a:ext cx="5857082" cy="1092867"/>
          </a:xfrm>
          <a:prstGeom prst="rect">
            <a:avLst/>
          </a:prstGeom>
        </p:spPr>
        <p:txBody>
          <a:bodyPr vert="horz" lIns="91440" tIns="45720" rIns="91440" bIns="45720" rtlCol="0" anchor="b">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pPr>
            <a:r>
              <a:rPr lang="en-US" sz="34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Number of Shows per month</a:t>
            </a:r>
          </a:p>
        </p:txBody>
      </p:sp>
      <p:pic>
        <p:nvPicPr>
          <p:cNvPr id="6" name="Picture 5">
            <a:extLst>
              <a:ext uri="{FF2B5EF4-FFF2-40B4-BE49-F238E27FC236}">
                <a16:creationId xmlns:a16="http://schemas.microsoft.com/office/drawing/2014/main" id="{B4A7D2BB-0678-EB00-952D-EFBB8F5E6A30}"/>
              </a:ext>
            </a:extLst>
          </p:cNvPr>
          <p:cNvPicPr>
            <a:picLocks noChangeAspect="1"/>
          </p:cNvPicPr>
          <p:nvPr/>
        </p:nvPicPr>
        <p:blipFill>
          <a:blip r:embed="rId2"/>
          <a:stretch>
            <a:fillRect/>
          </a:stretch>
        </p:blipFill>
        <p:spPr>
          <a:xfrm>
            <a:off x="105784" y="223808"/>
            <a:ext cx="5943600" cy="4708590"/>
          </a:xfrm>
          <a:prstGeom prst="rect">
            <a:avLst/>
          </a:prstGeom>
        </p:spPr>
      </p:pic>
      <p:pic>
        <p:nvPicPr>
          <p:cNvPr id="8" name="Picture 7">
            <a:extLst>
              <a:ext uri="{FF2B5EF4-FFF2-40B4-BE49-F238E27FC236}">
                <a16:creationId xmlns:a16="http://schemas.microsoft.com/office/drawing/2014/main" id="{43E3D9F8-4582-7B27-8B15-000E404D5981}"/>
              </a:ext>
            </a:extLst>
          </p:cNvPr>
          <p:cNvPicPr>
            <a:picLocks noChangeAspect="1"/>
          </p:cNvPicPr>
          <p:nvPr/>
        </p:nvPicPr>
        <p:blipFill>
          <a:blip r:embed="rId3"/>
          <a:stretch>
            <a:fillRect/>
          </a:stretch>
        </p:blipFill>
        <p:spPr>
          <a:xfrm>
            <a:off x="6173191" y="223808"/>
            <a:ext cx="5943600" cy="4708590"/>
          </a:xfrm>
          <a:prstGeom prst="rect">
            <a:avLst/>
          </a:prstGeom>
        </p:spPr>
      </p:pic>
    </p:spTree>
    <p:extLst>
      <p:ext uri="{BB962C8B-B14F-4D97-AF65-F5344CB8AC3E}">
        <p14:creationId xmlns:p14="http://schemas.microsoft.com/office/powerpoint/2010/main" val="286342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8E85-E9A9-FC05-4CA2-1D3DB59F31F3}"/>
              </a:ext>
            </a:extLst>
          </p:cNvPr>
          <p:cNvSpPr>
            <a:spLocks noGrp="1"/>
          </p:cNvSpPr>
          <p:nvPr>
            <p:ph type="title"/>
          </p:nvPr>
        </p:nvSpPr>
        <p:spPr>
          <a:xfrm>
            <a:off x="0" y="0"/>
            <a:ext cx="4954587" cy="848497"/>
          </a:xfrm>
        </p:spPr>
        <p:txBody>
          <a:bodyPr/>
          <a:lstStyle/>
          <a:p>
            <a:r>
              <a:rPr lang="en-US" dirty="0">
                <a:latin typeface="Times New Roman" panose="02020603050405020304" pitchFamily="18" charset="0"/>
                <a:cs typeface="Times New Roman" panose="02020603050405020304" pitchFamily="18" charset="0"/>
              </a:rPr>
              <a:t>Number one speaker</a:t>
            </a:r>
          </a:p>
        </p:txBody>
      </p:sp>
      <p:pic>
        <p:nvPicPr>
          <p:cNvPr id="4" name="Picture 3" descr="Graphical user interface, chart, bar chart&#10;&#10;Description automatically generated">
            <a:extLst>
              <a:ext uri="{FF2B5EF4-FFF2-40B4-BE49-F238E27FC236}">
                <a16:creationId xmlns:a16="http://schemas.microsoft.com/office/drawing/2014/main" id="{F3333743-280D-CA7A-995E-643D8FBB0F99}"/>
              </a:ext>
            </a:extLst>
          </p:cNvPr>
          <p:cNvPicPr>
            <a:picLocks noChangeAspect="1"/>
          </p:cNvPicPr>
          <p:nvPr/>
        </p:nvPicPr>
        <p:blipFill>
          <a:blip r:embed="rId2"/>
          <a:stretch>
            <a:fillRect/>
          </a:stretch>
        </p:blipFill>
        <p:spPr>
          <a:xfrm>
            <a:off x="190004" y="721450"/>
            <a:ext cx="11802703" cy="5940607"/>
          </a:xfrm>
          <a:prstGeom prst="rect">
            <a:avLst/>
          </a:prstGeom>
        </p:spPr>
      </p:pic>
    </p:spTree>
    <p:extLst>
      <p:ext uri="{BB962C8B-B14F-4D97-AF65-F5344CB8AC3E}">
        <p14:creationId xmlns:p14="http://schemas.microsoft.com/office/powerpoint/2010/main" val="2167920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1408E-781B-A4CA-5647-F2E9EE7B9BD9}"/>
              </a:ext>
            </a:extLst>
          </p:cNvPr>
          <p:cNvSpPr>
            <a:spLocks noGrp="1"/>
          </p:cNvSpPr>
          <p:nvPr>
            <p:ph type="title"/>
          </p:nvPr>
        </p:nvSpPr>
        <p:spPr>
          <a:xfrm>
            <a:off x="593766" y="124692"/>
            <a:ext cx="10453645" cy="1098466"/>
          </a:xfrm>
        </p:spPr>
        <p:txBody>
          <a:bodyPr/>
          <a:lstStyle/>
          <a:p>
            <a:r>
              <a:rPr lang="en-US" dirty="0">
                <a:latin typeface="Times New Roman" panose="02020603050405020304" pitchFamily="18" charset="0"/>
                <a:cs typeface="Times New Roman" panose="02020603050405020304" pitchFamily="18" charset="0"/>
              </a:rPr>
              <a:t>Things we Can analyze ?</a:t>
            </a:r>
          </a:p>
        </p:txBody>
      </p:sp>
      <p:sp>
        <p:nvSpPr>
          <p:cNvPr id="3" name="Content Placeholder 2">
            <a:extLst>
              <a:ext uri="{FF2B5EF4-FFF2-40B4-BE49-F238E27FC236}">
                <a16:creationId xmlns:a16="http://schemas.microsoft.com/office/drawing/2014/main" id="{40F52B8E-BD46-A297-4F30-425BAF846BFD}"/>
              </a:ext>
            </a:extLst>
          </p:cNvPr>
          <p:cNvSpPr>
            <a:spLocks noGrp="1"/>
          </p:cNvSpPr>
          <p:nvPr>
            <p:ph idx="1"/>
          </p:nvPr>
        </p:nvSpPr>
        <p:spPr>
          <a:xfrm>
            <a:off x="1141413" y="1318161"/>
            <a:ext cx="9905998" cy="5415148"/>
          </a:xfrm>
        </p:spPr>
        <p:txBody>
          <a:bodyPr>
            <a:normAutofit/>
          </a:bodyPr>
          <a:lstStyle/>
          <a:p>
            <a:pPr marL="914400" lvl="1" indent="-457200" fontAlgn="base">
              <a:buFont typeface="+mj-lt"/>
              <a:buAutoNum type="arabicPeriod"/>
            </a:pPr>
            <a:r>
              <a:rPr lang="en-US" sz="2000" dirty="0">
                <a:effectLst/>
                <a:latin typeface="Times New Roman" panose="02020603050405020304" pitchFamily="18" charset="0"/>
                <a:cs typeface="Times New Roman" panose="02020603050405020304" pitchFamily="18" charset="0"/>
              </a:rPr>
              <a:t>Finding the most popular TED talks based on Views &amp; Likes.</a:t>
            </a:r>
          </a:p>
          <a:p>
            <a:pPr marL="914400" lvl="1" indent="-457200" fontAlgn="base">
              <a:buFont typeface="+mj-lt"/>
              <a:buAutoNum type="arabicPeriod"/>
            </a:pPr>
            <a:r>
              <a:rPr lang="en-US" sz="2000" dirty="0">
                <a:effectLst/>
                <a:latin typeface="Times New Roman" panose="02020603050405020304" pitchFamily="18" charset="0"/>
                <a:cs typeface="Times New Roman" panose="02020603050405020304" pitchFamily="18" charset="0"/>
              </a:rPr>
              <a:t>Finding the most popular TED talks Speaker (in terms of number of shows).</a:t>
            </a:r>
          </a:p>
          <a:p>
            <a:pPr marL="914400" lvl="1" indent="-457200" fontAlgn="base">
              <a:buFont typeface="+mj-lt"/>
              <a:buAutoNum type="arabicPeriod"/>
            </a:pPr>
            <a:r>
              <a:rPr lang="en-US" sz="2000" dirty="0">
                <a:effectLst/>
                <a:latin typeface="Times New Roman" panose="02020603050405020304" pitchFamily="18" charset="0"/>
                <a:cs typeface="Times New Roman" panose="02020603050405020304" pitchFamily="18" charset="0"/>
              </a:rPr>
              <a:t>Finding the less popular ted talks 	based on Views &amp; Likes.</a:t>
            </a:r>
          </a:p>
          <a:p>
            <a:pPr marL="914400" lvl="1" indent="-457200" fontAlgn="base">
              <a:buFont typeface="+mj-lt"/>
              <a:buAutoNum type="arabicPeriod"/>
            </a:pPr>
            <a:r>
              <a:rPr lang="en-US" sz="2000" dirty="0">
                <a:effectLst/>
                <a:latin typeface="Times New Roman" panose="02020603050405020304" pitchFamily="18" charset="0"/>
                <a:cs typeface="Times New Roman" panose="02020603050405020304" pitchFamily="18" charset="0"/>
              </a:rPr>
              <a:t>Month-wise analysis of TED talk frequency.</a:t>
            </a:r>
          </a:p>
          <a:p>
            <a:pPr marL="914400" lvl="1" indent="-457200" fontAlgn="base">
              <a:buFont typeface="+mj-lt"/>
              <a:buAutoNum type="arabicPeriod"/>
            </a:pPr>
            <a:r>
              <a:rPr lang="en-US" sz="2000" dirty="0">
                <a:effectLst/>
                <a:latin typeface="Times New Roman" panose="02020603050405020304" pitchFamily="18" charset="0"/>
                <a:cs typeface="Times New Roman" panose="02020603050405020304" pitchFamily="18" charset="0"/>
              </a:rPr>
              <a:t>Year-wise analysis of TED talk frequency.</a:t>
            </a:r>
          </a:p>
          <a:p>
            <a:pPr marL="914400" lvl="1" indent="-457200" fontAlgn="base">
              <a:buFont typeface="+mj-lt"/>
              <a:buAutoNum type="arabicPeriod"/>
            </a:pPr>
            <a:r>
              <a:rPr lang="en-US" sz="2000" dirty="0">
                <a:effectLst/>
                <a:latin typeface="Times New Roman" panose="02020603050405020304" pitchFamily="18" charset="0"/>
                <a:cs typeface="Times New Roman" panose="02020603050405020304" pitchFamily="18" charset="0"/>
              </a:rPr>
              <a:t>Popular shows in recent times (2020 to 2022).</a:t>
            </a:r>
          </a:p>
          <a:p>
            <a:pPr marL="914400" lvl="1" indent="-457200" fontAlgn="base">
              <a:buFont typeface="+mj-lt"/>
              <a:buAutoNum type="arabicPeriod"/>
            </a:pPr>
            <a:r>
              <a:rPr lang="en-US" sz="2000" dirty="0">
                <a:effectLst/>
                <a:latin typeface="Times New Roman" panose="02020603050405020304" pitchFamily="18" charset="0"/>
                <a:cs typeface="Times New Roman" panose="02020603050405020304" pitchFamily="18" charset="0"/>
              </a:rPr>
              <a:t>Shows with more than one Speaker.</a:t>
            </a:r>
          </a:p>
          <a:p>
            <a:pPr marL="914400" lvl="1" indent="-457200" fontAlgn="base">
              <a:buFont typeface="+mj-lt"/>
              <a:buAutoNum type="arabicPeriod"/>
            </a:pPr>
            <a:r>
              <a:rPr lang="en-US" sz="2000" dirty="0">
                <a:effectLst/>
                <a:latin typeface="Times New Roman" panose="02020603050405020304" pitchFamily="18" charset="0"/>
                <a:cs typeface="Times New Roman" panose="02020603050405020304" pitchFamily="18" charset="0"/>
              </a:rPr>
              <a:t>Author occupation has any correlation with the Likes &amp; Views.  </a:t>
            </a:r>
          </a:p>
          <a:p>
            <a:pPr marL="914400" lvl="1" indent="-457200" fontAlgn="base">
              <a:buFont typeface="+mj-lt"/>
              <a:buAutoNum type="arabicPeriod"/>
            </a:pPr>
            <a:r>
              <a:rPr lang="en-US" sz="2000" dirty="0">
                <a:effectLst/>
                <a:latin typeface="Times New Roman" panose="02020603050405020304" pitchFamily="18" charset="0"/>
                <a:cs typeface="Times New Roman" panose="02020603050405020304" pitchFamily="18" charset="0"/>
              </a:rPr>
              <a:t>Number of shows with same author occupation.</a:t>
            </a:r>
          </a:p>
          <a:p>
            <a:pPr marL="914400" lvl="1" indent="-457200" fontAlgn="base">
              <a:buFont typeface="+mj-lt"/>
              <a:buAutoNum type="arabicPeriod"/>
            </a:pPr>
            <a:r>
              <a:rPr lang="en-US" sz="2000" dirty="0">
                <a:effectLst/>
                <a:latin typeface="Times New Roman" panose="02020603050405020304" pitchFamily="18" charset="0"/>
                <a:cs typeface="Times New Roman" panose="02020603050405020304" pitchFamily="18" charset="0"/>
              </a:rPr>
              <a:t>Avg number of Likes &amp; Views per year.</a:t>
            </a:r>
          </a:p>
          <a:p>
            <a:pPr marL="914400" lvl="1" indent="-457200" fontAlgn="base">
              <a:buFont typeface="+mj-lt"/>
              <a:buAutoNum type="arabicPeriod"/>
            </a:pPr>
            <a:r>
              <a:rPr lang="en-US" sz="2000" dirty="0">
                <a:effectLst/>
                <a:latin typeface="Times New Roman" panose="02020603050405020304" pitchFamily="18" charset="0"/>
                <a:cs typeface="Times New Roman" panose="02020603050405020304" pitchFamily="18" charset="0"/>
              </a:rPr>
              <a:t>Number of shows based on number of speakers.</a:t>
            </a:r>
          </a:p>
          <a:p>
            <a:pPr marL="800100" lvl="1" indent="-342900" fontAlgn="base">
              <a:buAutoNum type="arabicPeriod" startAt="5"/>
            </a:pPr>
            <a:endParaRPr lang="en-US" dirty="0">
              <a:effectLst/>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88745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AB44-BAE4-6280-AE34-328F8A1D1124}"/>
              </a:ext>
            </a:extLst>
          </p:cNvPr>
          <p:cNvSpPr>
            <a:spLocks noGrp="1"/>
          </p:cNvSpPr>
          <p:nvPr>
            <p:ph type="title"/>
          </p:nvPr>
        </p:nvSpPr>
        <p:spPr>
          <a:xfrm>
            <a:off x="1751011" y="5830784"/>
            <a:ext cx="8676222" cy="748159"/>
          </a:xfrm>
        </p:spPr>
        <p:txBody>
          <a:bodyPr vert="horz" lIns="91440" tIns="45720" rIns="91440" bIns="45720" rtlCol="0" anchor="b">
            <a:normAutofit/>
          </a:bodyPr>
          <a:lstStyle/>
          <a:p>
            <a:pPr algn="ctr"/>
            <a:r>
              <a:rPr lang="en-US" sz="42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Dashboard</a:t>
            </a:r>
          </a:p>
        </p:txBody>
      </p:sp>
      <p:pic>
        <p:nvPicPr>
          <p:cNvPr id="4" name="Picture 3">
            <a:extLst>
              <a:ext uri="{FF2B5EF4-FFF2-40B4-BE49-F238E27FC236}">
                <a16:creationId xmlns:a16="http://schemas.microsoft.com/office/drawing/2014/main" id="{FB1D5833-B517-F74A-F528-6D5D1558E790}"/>
              </a:ext>
            </a:extLst>
          </p:cNvPr>
          <p:cNvPicPr>
            <a:picLocks noChangeAspect="1"/>
          </p:cNvPicPr>
          <p:nvPr/>
        </p:nvPicPr>
        <p:blipFill>
          <a:blip r:embed="rId2"/>
          <a:stretch>
            <a:fillRect/>
          </a:stretch>
        </p:blipFill>
        <p:spPr>
          <a:xfrm>
            <a:off x="783771" y="522514"/>
            <a:ext cx="10604665" cy="5189517"/>
          </a:xfrm>
          <a:prstGeom prst="rect">
            <a:avLst/>
          </a:prstGeom>
        </p:spPr>
      </p:pic>
    </p:spTree>
    <p:extLst>
      <p:ext uri="{BB962C8B-B14F-4D97-AF65-F5344CB8AC3E}">
        <p14:creationId xmlns:p14="http://schemas.microsoft.com/office/powerpoint/2010/main" val="3413052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Theater chairs arranged based on their colours">
            <a:extLst>
              <a:ext uri="{FF2B5EF4-FFF2-40B4-BE49-F238E27FC236}">
                <a16:creationId xmlns:a16="http://schemas.microsoft.com/office/drawing/2014/main" id="{0955A912-DB35-D2B0-C6CB-91BE0EB555AF}"/>
              </a:ext>
            </a:extLst>
          </p:cNvPr>
          <p:cNvPicPr>
            <a:picLocks noChangeAspect="1"/>
          </p:cNvPicPr>
          <p:nvPr/>
        </p:nvPicPr>
        <p:blipFill rotWithShape="1">
          <a:blip r:embed="rId2">
            <a:alphaModFix amt="1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3F1374FE-9A2C-16F4-4215-ACD688DA5ED1}"/>
              </a:ext>
            </a:extLst>
          </p:cNvPr>
          <p:cNvSpPr>
            <a:spLocks noGrp="1"/>
          </p:cNvSpPr>
          <p:nvPr>
            <p:ph type="title"/>
          </p:nvPr>
        </p:nvSpPr>
        <p:spPr>
          <a:xfrm>
            <a:off x="1141413" y="387179"/>
            <a:ext cx="9905998" cy="764728"/>
          </a:xfrm>
        </p:spPr>
        <p:txBody>
          <a:bodyPr>
            <a:normAutofit/>
          </a:bodyPr>
          <a:lstStyle/>
          <a:p>
            <a:pPr algn="ctr"/>
            <a:r>
              <a:rPr lang="en-US" dirty="0">
                <a:latin typeface="Times New Roman" panose="02020603050405020304" pitchFamily="18" charset="0"/>
                <a:cs typeface="Times New Roman" panose="02020603050405020304" pitchFamily="18" charset="0"/>
              </a:rPr>
              <a:t>Summary</a:t>
            </a:r>
          </a:p>
        </p:txBody>
      </p:sp>
      <p:sp>
        <p:nvSpPr>
          <p:cNvPr id="8" name="Content Placeholder 2">
            <a:extLst>
              <a:ext uri="{FF2B5EF4-FFF2-40B4-BE49-F238E27FC236}">
                <a16:creationId xmlns:a16="http://schemas.microsoft.com/office/drawing/2014/main" id="{C4C43063-84CE-3C4E-4055-8FE5067E45A9}"/>
              </a:ext>
            </a:extLst>
          </p:cNvPr>
          <p:cNvSpPr>
            <a:spLocks noGrp="1"/>
          </p:cNvSpPr>
          <p:nvPr>
            <p:ph idx="1"/>
          </p:nvPr>
        </p:nvSpPr>
        <p:spPr>
          <a:xfrm>
            <a:off x="1141413" y="1258784"/>
            <a:ext cx="9905998" cy="5023264"/>
          </a:xfrm>
        </p:spPr>
        <p:txBody>
          <a:bodyPr>
            <a:normAutofit fontScale="85000" lnSpcReduction="20000"/>
          </a:bodyPr>
          <a:lstStyle/>
          <a:p>
            <a:pPr>
              <a:lnSpc>
                <a:spcPct val="150000"/>
              </a:lnSpc>
            </a:pPr>
            <a:r>
              <a:rPr lang="en-US" sz="2100" dirty="0">
                <a:latin typeface="Times New Roman" panose="02020603050405020304" pitchFamily="18" charset="0"/>
                <a:cs typeface="Times New Roman" panose="02020603050405020304" pitchFamily="18" charset="0"/>
              </a:rPr>
              <a:t>Alex gendler has the greatest number of views &amp; likes than any other author in the period from Feb. 1984 to Feb. 2022 </a:t>
            </a:r>
            <a:r>
              <a:rPr lang="en-US" dirty="0">
                <a:effectLst/>
              </a:rPr>
              <a:t>(</a:t>
            </a:r>
            <a:r>
              <a:rPr lang="en-US" dirty="0" err="1">
                <a:effectLst/>
              </a:rPr>
              <a:t>i.e</a:t>
            </a:r>
            <a:r>
              <a:rPr lang="en-US" dirty="0">
                <a:effectLst/>
              </a:rPr>
              <a:t>, performed 45 shows with 187,196,000 Views and 5,691,000 Likes)</a:t>
            </a:r>
            <a:r>
              <a:rPr lang="en-US" sz="2400" dirty="0">
                <a:effectLst/>
              </a:rPr>
              <a:t>.</a:t>
            </a:r>
            <a:endParaRPr lang="en-US" sz="2100" dirty="0">
              <a:latin typeface="Times New Roman" panose="02020603050405020304" pitchFamily="18" charset="0"/>
              <a:cs typeface="Times New Roman" panose="02020603050405020304" pitchFamily="18" charset="0"/>
            </a:endParaRPr>
          </a:p>
          <a:p>
            <a:pPr>
              <a:lnSpc>
                <a:spcPct val="150000"/>
              </a:lnSpc>
            </a:pPr>
            <a:r>
              <a:rPr lang="en-US" sz="2100" dirty="0">
                <a:latin typeface="Times New Roman" panose="02020603050405020304" pitchFamily="18" charset="0"/>
                <a:cs typeface="Times New Roman" panose="02020603050405020304" pitchFamily="18" charset="0"/>
              </a:rPr>
              <a:t>The greatest number of views is recorded in the month of April 2017 (340,630,000 Views).</a:t>
            </a:r>
          </a:p>
          <a:p>
            <a:pPr>
              <a:lnSpc>
                <a:spcPct val="150000"/>
              </a:lnSpc>
            </a:pPr>
            <a:r>
              <a:rPr lang="en-US" sz="2100" dirty="0">
                <a:latin typeface="Times New Roman" panose="02020603050405020304" pitchFamily="18" charset="0"/>
                <a:cs typeface="Times New Roman" panose="02020603050405020304" pitchFamily="18" charset="0"/>
              </a:rPr>
              <a:t>Highest number of shows is recorded in Feb Month (725 shows).</a:t>
            </a:r>
          </a:p>
          <a:p>
            <a:pPr>
              <a:lnSpc>
                <a:spcPct val="150000"/>
              </a:lnSpc>
            </a:pPr>
            <a:r>
              <a:rPr lang="en-US" sz="2100" dirty="0">
                <a:latin typeface="Times New Roman" panose="02020603050405020304" pitchFamily="18" charset="0"/>
                <a:cs typeface="Times New Roman" panose="02020603050405020304" pitchFamily="18" charset="0"/>
              </a:rPr>
              <a:t>Highest number of shows is recorded in  2019 year (544 shows).</a:t>
            </a:r>
          </a:p>
          <a:p>
            <a:pPr>
              <a:lnSpc>
                <a:spcPct val="150000"/>
              </a:lnSpc>
            </a:pPr>
            <a:r>
              <a:rPr lang="en-US" sz="2100" dirty="0">
                <a:latin typeface="Times New Roman" panose="02020603050405020304" pitchFamily="18" charset="0"/>
                <a:cs typeface="Times New Roman" panose="02020603050405020304" pitchFamily="18" charset="0"/>
              </a:rPr>
              <a:t>Average number of Views and Likes are more in the year 2006.</a:t>
            </a:r>
          </a:p>
          <a:p>
            <a:pPr>
              <a:lnSpc>
                <a:spcPct val="150000"/>
              </a:lnSpc>
            </a:pPr>
            <a:r>
              <a:rPr lang="en-US" sz="2100" dirty="0">
                <a:latin typeface="Times New Roman" panose="02020603050405020304" pitchFamily="18" charset="0"/>
                <a:cs typeface="Times New Roman" panose="02020603050405020304" pitchFamily="18" charset="0"/>
              </a:rPr>
              <a:t>Every year between Feb and April, the shows have received the highest interest from audience.</a:t>
            </a:r>
          </a:p>
          <a:p>
            <a:pPr>
              <a:lnSpc>
                <a:spcPct val="150000"/>
              </a:lnSpc>
            </a:pPr>
            <a:r>
              <a:rPr lang="en-US" sz="2100" dirty="0">
                <a:latin typeface="Times New Roman" panose="02020603050405020304" pitchFamily="18" charset="0"/>
                <a:cs typeface="Times New Roman" panose="02020603050405020304" pitchFamily="18" charset="0"/>
              </a:rPr>
              <a:t>It is safe to assume from our analysis that the number of people watching ted talks has decreased gradually since April 2019.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401732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C5DB00-8B0E-B3D6-AC29-2E5A07A4A913}"/>
              </a:ext>
            </a:extLst>
          </p:cNvPr>
          <p:cNvPicPr>
            <a:picLocks noChangeAspect="1"/>
          </p:cNvPicPr>
          <p:nvPr/>
        </p:nvPicPr>
        <p:blipFill>
          <a:blip r:embed="rId2"/>
          <a:stretch>
            <a:fillRect/>
          </a:stretch>
        </p:blipFill>
        <p:spPr>
          <a:xfrm>
            <a:off x="2327564" y="914399"/>
            <a:ext cx="6816436" cy="5022171"/>
          </a:xfrm>
          <a:prstGeom prst="rect">
            <a:avLst/>
          </a:prstGeom>
        </p:spPr>
      </p:pic>
    </p:spTree>
    <p:extLst>
      <p:ext uri="{BB962C8B-B14F-4D97-AF65-F5344CB8AC3E}">
        <p14:creationId xmlns:p14="http://schemas.microsoft.com/office/powerpoint/2010/main" val="2319362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D3E64-FC5D-AB1B-3232-FD64F76FF4CF}"/>
              </a:ext>
            </a:extLst>
          </p:cNvPr>
          <p:cNvSpPr>
            <a:spLocks noGrp="1"/>
          </p:cNvSpPr>
          <p:nvPr>
            <p:ph type="title"/>
          </p:nvPr>
        </p:nvSpPr>
        <p:spPr>
          <a:xfrm>
            <a:off x="1175981" y="611577"/>
            <a:ext cx="7003965" cy="3304144"/>
          </a:xfrm>
        </p:spPr>
        <p:txBody>
          <a:bodyPr vert="horz" lIns="91440" tIns="45720" rIns="91440" bIns="45720" rtlCol="0" anchor="b">
            <a:normAutofit/>
          </a:bodyPr>
          <a:lstStyle/>
          <a:p>
            <a:pPr algn="ctr"/>
            <a:r>
              <a:rPr lang="en-US" sz="60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Thank you</a:t>
            </a:r>
          </a:p>
        </p:txBody>
      </p:sp>
      <p:pic>
        <p:nvPicPr>
          <p:cNvPr id="6" name="Graphic 5" descr="Smiling Face with No Fill">
            <a:extLst>
              <a:ext uri="{FF2B5EF4-FFF2-40B4-BE49-F238E27FC236}">
                <a16:creationId xmlns:a16="http://schemas.microsoft.com/office/drawing/2014/main" id="{7B0A8677-0C1A-5E50-9AFC-435400495D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8389" y="1764334"/>
            <a:ext cx="2897630" cy="289763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8224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8776-D14F-7BDF-D1CA-3EC5F25FF7B3}"/>
              </a:ext>
            </a:extLst>
          </p:cNvPr>
          <p:cNvSpPr>
            <a:spLocks noGrp="1"/>
          </p:cNvSpPr>
          <p:nvPr>
            <p:ph type="title"/>
          </p:nvPr>
        </p:nvSpPr>
        <p:spPr>
          <a:xfrm>
            <a:off x="1141413" y="320634"/>
            <a:ext cx="9905998" cy="902524"/>
          </a:xfrm>
        </p:spPr>
        <p:txBody>
          <a:bodyPr/>
          <a:lstStyle/>
          <a:p>
            <a:r>
              <a:rPr lang="en-US" dirty="0"/>
              <a:t>Project Flow:</a:t>
            </a:r>
          </a:p>
        </p:txBody>
      </p:sp>
      <p:sp>
        <p:nvSpPr>
          <p:cNvPr id="3" name="Content Placeholder 2">
            <a:extLst>
              <a:ext uri="{FF2B5EF4-FFF2-40B4-BE49-F238E27FC236}">
                <a16:creationId xmlns:a16="http://schemas.microsoft.com/office/drawing/2014/main" id="{D246AE93-4CAF-AF3D-A518-BDBD92B72AA8}"/>
              </a:ext>
            </a:extLst>
          </p:cNvPr>
          <p:cNvSpPr>
            <a:spLocks noGrp="1"/>
          </p:cNvSpPr>
          <p:nvPr>
            <p:ph idx="1"/>
          </p:nvPr>
        </p:nvSpPr>
        <p:spPr>
          <a:xfrm>
            <a:off x="1141412" y="1341912"/>
            <a:ext cx="10009517" cy="4906488"/>
          </a:xfrm>
        </p:spPr>
        <p:txBody>
          <a:bodyPr>
            <a:normAutofit/>
          </a:bodyPr>
          <a:lstStyle/>
          <a:p>
            <a:pPr lvl="0"/>
            <a:r>
              <a:rPr lang="en-US" dirty="0">
                <a:effectLst/>
                <a:latin typeface="Times New Roman" panose="02020603050405020304" pitchFamily="18" charset="0"/>
                <a:cs typeface="Times New Roman" panose="02020603050405020304" pitchFamily="18" charset="0"/>
              </a:rPr>
              <a:t>Collected data and divided the big data into two tables (</a:t>
            </a:r>
            <a:r>
              <a:rPr lang="en-US" dirty="0" err="1">
                <a:effectLst/>
                <a:latin typeface="Times New Roman" panose="02020603050405020304" pitchFamily="18" charset="0"/>
                <a:cs typeface="Times New Roman" panose="02020603050405020304" pitchFamily="18" charset="0"/>
              </a:rPr>
              <a:t>tedshows</a:t>
            </a:r>
            <a:r>
              <a:rPr lang="en-US" dirty="0">
                <a:effectLst/>
                <a:latin typeface="Times New Roman" panose="02020603050405020304" pitchFamily="18" charset="0"/>
                <a:cs typeface="Times New Roman" panose="02020603050405020304" pitchFamily="18" charset="0"/>
              </a:rPr>
              <a:t>, tedauthor). </a:t>
            </a:r>
          </a:p>
          <a:p>
            <a:pPr lvl="0"/>
            <a:r>
              <a:rPr lang="en-US" dirty="0">
                <a:effectLst/>
                <a:latin typeface="Times New Roman" panose="02020603050405020304" pitchFamily="18" charset="0"/>
                <a:cs typeface="Times New Roman" panose="02020603050405020304" pitchFamily="18" charset="0"/>
              </a:rPr>
              <a:t>Figured out relationships among data tables via Entity-Relationship diagram. </a:t>
            </a:r>
          </a:p>
          <a:p>
            <a:pPr lvl="0"/>
            <a:r>
              <a:rPr lang="en-US" dirty="0">
                <a:effectLst/>
                <a:latin typeface="Times New Roman" panose="02020603050405020304" pitchFamily="18" charset="0"/>
                <a:cs typeface="Times New Roman" panose="02020603050405020304" pitchFamily="18" charset="0"/>
              </a:rPr>
              <a:t>Loaded data files into AWS S3 bucket, later created database with S3 location in AWS Glue.</a:t>
            </a:r>
          </a:p>
          <a:p>
            <a:pPr lvl="0"/>
            <a:r>
              <a:rPr lang="en-US" dirty="0">
                <a:effectLst/>
                <a:latin typeface="Times New Roman" panose="02020603050405020304" pitchFamily="18" charset="0"/>
                <a:cs typeface="Times New Roman" panose="02020603050405020304" pitchFamily="18" charset="0"/>
              </a:rPr>
              <a:t>Created and Run the crawler to extract the tables from the data files.</a:t>
            </a:r>
          </a:p>
          <a:p>
            <a:pPr lvl="0"/>
            <a:r>
              <a:rPr lang="en-US" dirty="0">
                <a:effectLst/>
                <a:latin typeface="Times New Roman" panose="02020603050405020304" pitchFamily="18" charset="0"/>
                <a:cs typeface="Times New Roman" panose="02020603050405020304" pitchFamily="18" charset="0"/>
              </a:rPr>
              <a:t>SQL codes will be written to query the data to check the popular shows based on the views &amp; likes, to find most popular Ted talk speaker, Month &amp; Year-wise Ted shows frequency using SQL Joins via Athena.</a:t>
            </a:r>
          </a:p>
          <a:p>
            <a:pPr lvl="0"/>
            <a:r>
              <a:rPr lang="en-US" dirty="0">
                <a:effectLst/>
                <a:latin typeface="Times New Roman" panose="02020603050405020304" pitchFamily="18" charset="0"/>
                <a:cs typeface="Times New Roman" panose="02020603050405020304" pitchFamily="18" charset="0"/>
              </a:rPr>
              <a:t>We have also created an AWS RDS, and connected it with MySQL workbench for querying the data from the tables.  </a:t>
            </a:r>
          </a:p>
          <a:p>
            <a:pPr lvl="0"/>
            <a:r>
              <a:rPr lang="en-US" dirty="0">
                <a:effectLst/>
                <a:latin typeface="Times New Roman" panose="02020603050405020304" pitchFamily="18" charset="0"/>
                <a:cs typeface="Times New Roman" panose="02020603050405020304" pitchFamily="18" charset="0"/>
              </a:rPr>
              <a:t>Using this cleaned data, we have connected to Tableau to perform the data analysis and display the important information using graphs.</a:t>
            </a:r>
          </a:p>
          <a:p>
            <a:endParaRPr lang="en-US" dirty="0"/>
          </a:p>
        </p:txBody>
      </p:sp>
    </p:spTree>
    <p:extLst>
      <p:ext uri="{BB962C8B-B14F-4D97-AF65-F5344CB8AC3E}">
        <p14:creationId xmlns:p14="http://schemas.microsoft.com/office/powerpoint/2010/main" val="565497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1B0A5-3612-FF51-3F40-8601C1333667}"/>
              </a:ext>
            </a:extLst>
          </p:cNvPr>
          <p:cNvSpPr>
            <a:spLocks noGrp="1"/>
          </p:cNvSpPr>
          <p:nvPr>
            <p:ph type="title"/>
          </p:nvPr>
        </p:nvSpPr>
        <p:spPr>
          <a:xfrm>
            <a:off x="653143" y="609600"/>
            <a:ext cx="10394268" cy="922317"/>
          </a:xfrm>
        </p:spPr>
        <p:txBody>
          <a:bodyPr>
            <a:normAutofit/>
          </a:bodyPr>
          <a:lstStyle/>
          <a:p>
            <a:pPr algn="ctr"/>
            <a:r>
              <a:rPr lang="en-US" dirty="0">
                <a:latin typeface="Times New Roman" panose="02020603050405020304" pitchFamily="18" charset="0"/>
                <a:cs typeface="Times New Roman" panose="02020603050405020304" pitchFamily="18" charset="0"/>
              </a:rPr>
              <a:t>Tools Used</a:t>
            </a:r>
          </a:p>
        </p:txBody>
      </p:sp>
      <p:graphicFrame>
        <p:nvGraphicFramePr>
          <p:cNvPr id="5" name="Content Placeholder 2">
            <a:extLst>
              <a:ext uri="{FF2B5EF4-FFF2-40B4-BE49-F238E27FC236}">
                <a16:creationId xmlns:a16="http://schemas.microsoft.com/office/drawing/2014/main" id="{E8BAC8FB-DF78-7879-83F7-7994ECE5CFBD}"/>
              </a:ext>
            </a:extLst>
          </p:cNvPr>
          <p:cNvGraphicFramePr>
            <a:graphicFrameLocks noGrp="1"/>
          </p:cNvGraphicFramePr>
          <p:nvPr>
            <p:ph idx="1"/>
            <p:extLst>
              <p:ext uri="{D42A27DB-BD31-4B8C-83A1-F6EECF244321}">
                <p14:modId xmlns:p14="http://schemas.microsoft.com/office/powerpoint/2010/main" val="1413639383"/>
              </p:ext>
            </p:extLst>
          </p:nvPr>
        </p:nvGraphicFramePr>
        <p:xfrm>
          <a:off x="2000146" y="1704109"/>
          <a:ext cx="9906000" cy="4073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D73A32F-3712-BC1D-00EF-1BBE56079FEF}"/>
              </a:ext>
            </a:extLst>
          </p:cNvPr>
          <p:cNvPicPr>
            <a:picLocks noChangeAspect="1"/>
          </p:cNvPicPr>
          <p:nvPr/>
        </p:nvPicPr>
        <p:blipFill>
          <a:blip r:embed="rId7"/>
          <a:stretch>
            <a:fillRect/>
          </a:stretch>
        </p:blipFill>
        <p:spPr>
          <a:xfrm>
            <a:off x="1932249" y="4936173"/>
            <a:ext cx="1380967" cy="1110344"/>
          </a:xfrm>
          <a:prstGeom prst="rect">
            <a:avLst/>
          </a:prstGeom>
        </p:spPr>
      </p:pic>
      <p:pic>
        <p:nvPicPr>
          <p:cNvPr id="6" name="Picture 5">
            <a:extLst>
              <a:ext uri="{FF2B5EF4-FFF2-40B4-BE49-F238E27FC236}">
                <a16:creationId xmlns:a16="http://schemas.microsoft.com/office/drawing/2014/main" id="{E5B50424-9D85-1B9D-9582-E8833932A758}"/>
              </a:ext>
            </a:extLst>
          </p:cNvPr>
          <p:cNvPicPr>
            <a:picLocks noChangeAspect="1"/>
          </p:cNvPicPr>
          <p:nvPr/>
        </p:nvPicPr>
        <p:blipFill>
          <a:blip r:embed="rId8"/>
          <a:stretch>
            <a:fillRect/>
          </a:stretch>
        </p:blipFill>
        <p:spPr>
          <a:xfrm>
            <a:off x="274069" y="5429837"/>
            <a:ext cx="1479490" cy="1024106"/>
          </a:xfrm>
          <a:prstGeom prst="rect">
            <a:avLst/>
          </a:prstGeom>
        </p:spPr>
      </p:pic>
      <p:pic>
        <p:nvPicPr>
          <p:cNvPr id="7" name="Picture 6">
            <a:extLst>
              <a:ext uri="{FF2B5EF4-FFF2-40B4-BE49-F238E27FC236}">
                <a16:creationId xmlns:a16="http://schemas.microsoft.com/office/drawing/2014/main" id="{FDF0807D-FC86-1B5E-6083-B99F874F8C11}"/>
              </a:ext>
            </a:extLst>
          </p:cNvPr>
          <p:cNvPicPr>
            <a:picLocks noChangeAspect="1"/>
          </p:cNvPicPr>
          <p:nvPr/>
        </p:nvPicPr>
        <p:blipFill>
          <a:blip r:embed="rId9"/>
          <a:stretch>
            <a:fillRect/>
          </a:stretch>
        </p:blipFill>
        <p:spPr>
          <a:xfrm>
            <a:off x="274069" y="4022907"/>
            <a:ext cx="1529393" cy="1024106"/>
          </a:xfrm>
          <a:prstGeom prst="rect">
            <a:avLst/>
          </a:prstGeom>
        </p:spPr>
      </p:pic>
    </p:spTree>
    <p:extLst>
      <p:ext uri="{BB962C8B-B14F-4D97-AF65-F5344CB8AC3E}">
        <p14:creationId xmlns:p14="http://schemas.microsoft.com/office/powerpoint/2010/main" val="1057371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tock numbers on a digital display">
            <a:extLst>
              <a:ext uri="{FF2B5EF4-FFF2-40B4-BE49-F238E27FC236}">
                <a16:creationId xmlns:a16="http://schemas.microsoft.com/office/drawing/2014/main" id="{1FF8A440-DB5A-C2EE-3D7E-D36E6C331626}"/>
              </a:ext>
            </a:extLst>
          </p:cNvPr>
          <p:cNvPicPr>
            <a:picLocks noChangeAspect="1"/>
          </p:cNvPicPr>
          <p:nvPr/>
        </p:nvPicPr>
        <p:blipFill rotWithShape="1">
          <a:blip r:embed="rId2">
            <a:duotone>
              <a:prstClr val="black"/>
              <a:schemeClr val="bg1">
                <a:tint val="45000"/>
                <a:satMod val="400000"/>
              </a:schemeClr>
            </a:duotone>
            <a:alphaModFix amt="15000"/>
          </a:blip>
          <a:srcRect b="3434"/>
          <a:stretch/>
        </p:blipFill>
        <p:spPr>
          <a:xfrm>
            <a:off x="20" y="10"/>
            <a:ext cx="12191980" cy="6857990"/>
          </a:xfrm>
          <a:prstGeom prst="rect">
            <a:avLst/>
          </a:prstGeom>
        </p:spPr>
      </p:pic>
      <p:sp>
        <p:nvSpPr>
          <p:cNvPr id="2" name="Title 1">
            <a:extLst>
              <a:ext uri="{FF2B5EF4-FFF2-40B4-BE49-F238E27FC236}">
                <a16:creationId xmlns:a16="http://schemas.microsoft.com/office/drawing/2014/main" id="{151B0C04-D2C2-528E-25FB-1D23C3BFF73E}"/>
              </a:ext>
            </a:extLst>
          </p:cNvPr>
          <p:cNvSpPr>
            <a:spLocks noGrp="1"/>
          </p:cNvSpPr>
          <p:nvPr>
            <p:ph type="title"/>
          </p:nvPr>
        </p:nvSpPr>
        <p:spPr>
          <a:xfrm>
            <a:off x="1143001" y="807308"/>
            <a:ext cx="9905998" cy="1150197"/>
          </a:xfrm>
        </p:spPr>
        <p:txBody>
          <a:bodyPr>
            <a:normAutofit/>
          </a:bodyPr>
          <a:lstStyle/>
          <a:p>
            <a:r>
              <a:rPr lang="en-IN" dirty="0">
                <a:latin typeface="Times New Roman" panose="02020603050405020304" pitchFamily="18" charset="0"/>
                <a:cs typeface="Times New Roman" panose="02020603050405020304" pitchFamily="18" charset="0"/>
              </a:rPr>
              <a:t>Yearly Technical Cost Estimation</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AB26C6-2C91-C455-C358-55490007E8F9}"/>
              </a:ext>
            </a:extLst>
          </p:cNvPr>
          <p:cNvSpPr>
            <a:spLocks noGrp="1"/>
          </p:cNvSpPr>
          <p:nvPr>
            <p:ph idx="1"/>
          </p:nvPr>
        </p:nvSpPr>
        <p:spPr>
          <a:xfrm>
            <a:off x="1475045" y="1957505"/>
            <a:ext cx="9905998" cy="3124201"/>
          </a:xfrm>
        </p:spPr>
        <p:txBody>
          <a:bodyPr>
            <a:normAutofit/>
          </a:bodyPr>
          <a:lstStyle/>
          <a:p>
            <a:pPr>
              <a:lnSpc>
                <a:spcPct val="150000"/>
              </a:lnSpc>
            </a:pPr>
            <a:r>
              <a:rPr lang="en-US" dirty="0">
                <a:latin typeface="Times New Roman" panose="02020603050405020304" pitchFamily="18" charset="0"/>
                <a:cs typeface="Times New Roman" panose="02020603050405020304" pitchFamily="18" charset="0"/>
              </a:rPr>
              <a:t>AWS Server and Storage costs: ~$35,000</a:t>
            </a:r>
          </a:p>
          <a:p>
            <a:pPr>
              <a:lnSpc>
                <a:spcPct val="150000"/>
              </a:lnSpc>
            </a:pPr>
            <a:r>
              <a:rPr lang="en-US" dirty="0">
                <a:latin typeface="Times New Roman" panose="02020603050405020304" pitchFamily="18" charset="0"/>
                <a:cs typeface="Times New Roman" panose="02020603050405020304" pitchFamily="18" charset="0"/>
              </a:rPr>
              <a:t>DBMS Administrator Salary if hired- ~$80,000-90,000</a:t>
            </a:r>
          </a:p>
          <a:p>
            <a:pPr>
              <a:lnSpc>
                <a:spcPct val="150000"/>
              </a:lnSpc>
            </a:pPr>
            <a:r>
              <a:rPr lang="en-US" dirty="0">
                <a:latin typeface="Times New Roman" panose="02020603050405020304" pitchFamily="18" charset="0"/>
                <a:cs typeface="Times New Roman" panose="02020603050405020304" pitchFamily="18" charset="0"/>
              </a:rPr>
              <a:t>Tableau: ~$1000</a:t>
            </a:r>
          </a:p>
          <a:p>
            <a:pPr marL="0" indent="0">
              <a:buNone/>
            </a:pPr>
            <a:endParaRPr lang="en-US" dirty="0"/>
          </a:p>
        </p:txBody>
      </p:sp>
    </p:spTree>
    <p:extLst>
      <p:ext uri="{BB962C8B-B14F-4D97-AF65-F5344CB8AC3E}">
        <p14:creationId xmlns:p14="http://schemas.microsoft.com/office/powerpoint/2010/main" val="1582605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1272-0733-050E-0B15-3167235168D3}"/>
              </a:ext>
            </a:extLst>
          </p:cNvPr>
          <p:cNvSpPr>
            <a:spLocks noGrp="1"/>
          </p:cNvSpPr>
          <p:nvPr>
            <p:ph type="title"/>
          </p:nvPr>
        </p:nvSpPr>
        <p:spPr>
          <a:xfrm>
            <a:off x="1141413" y="609600"/>
            <a:ext cx="9905998" cy="1031631"/>
          </a:xfrm>
        </p:spPr>
        <p:txBody>
          <a:bodyPr/>
          <a:lstStyle/>
          <a:p>
            <a:pPr algn="ctr"/>
            <a:r>
              <a:rPr lang="en-US" dirty="0">
                <a:latin typeface="Times New Roman" panose="02020603050405020304" pitchFamily="18" charset="0"/>
                <a:cs typeface="Times New Roman" panose="02020603050405020304" pitchFamily="18" charset="0"/>
              </a:rPr>
              <a:t>Entity Relationship-Diagram</a:t>
            </a:r>
          </a:p>
        </p:txBody>
      </p:sp>
      <p:pic>
        <p:nvPicPr>
          <p:cNvPr id="8" name="Content Placeholder 7">
            <a:extLst>
              <a:ext uri="{FF2B5EF4-FFF2-40B4-BE49-F238E27FC236}">
                <a16:creationId xmlns:a16="http://schemas.microsoft.com/office/drawing/2014/main" id="{6C64A36F-FB0E-7537-2FBE-7C98853EB4B8}"/>
              </a:ext>
            </a:extLst>
          </p:cNvPr>
          <p:cNvPicPr>
            <a:picLocks noGrp="1" noChangeAspect="1"/>
          </p:cNvPicPr>
          <p:nvPr>
            <p:ph idx="1"/>
          </p:nvPr>
        </p:nvPicPr>
        <p:blipFill>
          <a:blip r:embed="rId2"/>
          <a:stretch>
            <a:fillRect/>
          </a:stretch>
        </p:blipFill>
        <p:spPr>
          <a:xfrm>
            <a:off x="1710047" y="1641231"/>
            <a:ext cx="9250878" cy="4403309"/>
          </a:xfrm>
          <a:prstGeom prst="rect">
            <a:avLst/>
          </a:prstGeom>
        </p:spPr>
      </p:pic>
    </p:spTree>
    <p:extLst>
      <p:ext uri="{BB962C8B-B14F-4D97-AF65-F5344CB8AC3E}">
        <p14:creationId xmlns:p14="http://schemas.microsoft.com/office/powerpoint/2010/main" val="1796315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3E54A-FC4F-6C78-7FAF-4189FFEA3744}"/>
              </a:ext>
            </a:extLst>
          </p:cNvPr>
          <p:cNvSpPr>
            <a:spLocks noGrp="1"/>
          </p:cNvSpPr>
          <p:nvPr>
            <p:ph type="title"/>
          </p:nvPr>
        </p:nvSpPr>
        <p:spPr>
          <a:xfrm>
            <a:off x="344384" y="201881"/>
            <a:ext cx="10703027" cy="783771"/>
          </a:xfrm>
        </p:spPr>
        <p:txBody>
          <a:bodyPr>
            <a:normAutofit/>
          </a:bodyPr>
          <a:lstStyle/>
          <a:p>
            <a:pPr algn="ctr"/>
            <a:r>
              <a:rPr lang="en-US" dirty="0"/>
              <a:t>DATA TABLES</a:t>
            </a:r>
          </a:p>
        </p:txBody>
      </p:sp>
      <p:sp>
        <p:nvSpPr>
          <p:cNvPr id="3" name="Content Placeholder 2">
            <a:extLst>
              <a:ext uri="{FF2B5EF4-FFF2-40B4-BE49-F238E27FC236}">
                <a16:creationId xmlns:a16="http://schemas.microsoft.com/office/drawing/2014/main" id="{FF36F42E-3E66-FA1B-21AC-ABB5730FE012}"/>
              </a:ext>
            </a:extLst>
          </p:cNvPr>
          <p:cNvSpPr>
            <a:spLocks noGrp="1"/>
          </p:cNvSpPr>
          <p:nvPr>
            <p:ph sz="half" idx="1"/>
          </p:nvPr>
        </p:nvSpPr>
        <p:spPr>
          <a:xfrm>
            <a:off x="1141412" y="1140033"/>
            <a:ext cx="4876800" cy="1662258"/>
          </a:xfrm>
        </p:spPr>
        <p:txBody>
          <a:bodyPr anchor="t">
            <a:normAutofit fontScale="92500" lnSpcReduction="20000"/>
          </a:bodyPr>
          <a:lstStyle/>
          <a:p>
            <a:pPr marL="0" indent="0">
              <a:buNone/>
            </a:pPr>
            <a:r>
              <a:rPr lang="en-US" sz="2000" dirty="0" err="1">
                <a:latin typeface="Times New Roman" panose="02020603050405020304" pitchFamily="18" charset="0"/>
                <a:cs typeface="Times New Roman" panose="02020603050405020304" pitchFamily="18" charset="0"/>
              </a:rPr>
              <a:t>Ted_shows</a:t>
            </a:r>
            <a:r>
              <a:rPr lang="en-US" sz="2000" dirty="0">
                <a:latin typeface="Times New Roman" panose="02020603050405020304" pitchFamily="18" charset="0"/>
                <a:cs typeface="Times New Roman" panose="02020603050405020304" pitchFamily="18" charset="0"/>
              </a:rPr>
              <a:t> :  </a:t>
            </a:r>
          </a:p>
          <a:p>
            <a:r>
              <a:rPr lang="en-US" sz="2000" dirty="0">
                <a:latin typeface="Times New Roman" panose="02020603050405020304" pitchFamily="18" charset="0"/>
                <a:cs typeface="Times New Roman" panose="02020603050405020304" pitchFamily="18" charset="0"/>
              </a:rPr>
              <a:t>Columns-  </a:t>
            </a:r>
            <a:r>
              <a:rPr lang="en-US" sz="2000" dirty="0" err="1">
                <a:latin typeface="Times New Roman" panose="02020603050405020304" pitchFamily="18" charset="0"/>
                <a:cs typeface="Times New Roman" panose="02020603050405020304" pitchFamily="18" charset="0"/>
              </a:rPr>
              <a:t>Title_id</a:t>
            </a:r>
            <a:r>
              <a:rPr lang="en-US" sz="2000" dirty="0">
                <a:latin typeface="Times New Roman" panose="02020603050405020304" pitchFamily="18" charset="0"/>
                <a:cs typeface="Times New Roman" panose="02020603050405020304" pitchFamily="18" charset="0"/>
              </a:rPr>
              <a:t>,  Title ,</a:t>
            </a:r>
            <a:r>
              <a:rPr lang="en-US" sz="2000" dirty="0" err="1">
                <a:latin typeface="Times New Roman" panose="02020603050405020304" pitchFamily="18" charset="0"/>
                <a:cs typeface="Times New Roman" panose="02020603050405020304" pitchFamily="18" charset="0"/>
              </a:rPr>
              <a:t>author_id</a:t>
            </a:r>
            <a:r>
              <a:rPr lang="en-US" sz="2000" dirty="0">
                <a:latin typeface="Times New Roman" panose="02020603050405020304" pitchFamily="18" charset="0"/>
                <a:cs typeface="Times New Roman" panose="02020603050405020304" pitchFamily="18" charset="0"/>
              </a:rPr>
              <a:t>, Month, Year, views, likes, link</a:t>
            </a:r>
          </a:p>
          <a:p>
            <a:r>
              <a:rPr lang="en-US" sz="2000" dirty="0">
                <a:effectLst/>
                <a:latin typeface="Times New Roman" panose="02020603050405020304" pitchFamily="18" charset="0"/>
                <a:cs typeface="Times New Roman" panose="02020603050405020304" pitchFamily="18" charset="0"/>
              </a:rPr>
              <a:t>In this table, </a:t>
            </a:r>
            <a:r>
              <a:rPr lang="en-US" sz="2000" dirty="0" err="1">
                <a:effectLst/>
                <a:latin typeface="Times New Roman" panose="02020603050405020304" pitchFamily="18" charset="0"/>
                <a:cs typeface="Times New Roman" panose="02020603050405020304" pitchFamily="18" charset="0"/>
              </a:rPr>
              <a:t>title_id</a:t>
            </a:r>
            <a:r>
              <a:rPr lang="en-US" sz="2000" dirty="0">
                <a:effectLst/>
                <a:latin typeface="Times New Roman" panose="02020603050405020304" pitchFamily="18" charset="0"/>
                <a:cs typeface="Times New Roman" panose="02020603050405020304" pitchFamily="18" charset="0"/>
              </a:rPr>
              <a:t> serves as a primary key.</a:t>
            </a:r>
          </a:p>
          <a:p>
            <a:pPr marL="0" indent="0">
              <a:buNone/>
            </a:pPr>
            <a:endParaRPr lang="en-US" dirty="0"/>
          </a:p>
          <a:p>
            <a:endParaRPr lang="en-US" dirty="0"/>
          </a:p>
        </p:txBody>
      </p:sp>
      <p:sp>
        <p:nvSpPr>
          <p:cNvPr id="4" name="Content Placeholder 3">
            <a:extLst>
              <a:ext uri="{FF2B5EF4-FFF2-40B4-BE49-F238E27FC236}">
                <a16:creationId xmlns:a16="http://schemas.microsoft.com/office/drawing/2014/main" id="{2A2628AF-4C60-D4F9-AA98-BB6FE7A66FCC}"/>
              </a:ext>
            </a:extLst>
          </p:cNvPr>
          <p:cNvSpPr>
            <a:spLocks noGrp="1"/>
          </p:cNvSpPr>
          <p:nvPr>
            <p:ph sz="half" idx="2"/>
          </p:nvPr>
        </p:nvSpPr>
        <p:spPr>
          <a:xfrm>
            <a:off x="6170612" y="1140032"/>
            <a:ext cx="4876800" cy="1662258"/>
          </a:xfrm>
        </p:spPr>
        <p:txBody>
          <a:bodyPr anchor="t">
            <a:normAutofit fontScale="92500" lnSpcReduction="20000"/>
          </a:bodyPr>
          <a:lstStyle/>
          <a:p>
            <a:pPr marL="0" indent="0">
              <a:buNone/>
            </a:pPr>
            <a:r>
              <a:rPr lang="en-US" sz="1900" dirty="0" err="1">
                <a:latin typeface="Times New Roman" panose="02020603050405020304" pitchFamily="18" charset="0"/>
                <a:cs typeface="Times New Roman" panose="02020603050405020304" pitchFamily="18" charset="0"/>
              </a:rPr>
              <a:t>Ted_Author</a:t>
            </a:r>
            <a:r>
              <a:rPr lang="en-US" sz="1900"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sz="1900" dirty="0">
                <a:effectLst/>
                <a:latin typeface="Times New Roman" panose="02020603050405020304" pitchFamily="18" charset="0"/>
                <a:cs typeface="Times New Roman" panose="02020603050405020304" pitchFamily="18" charset="0"/>
              </a:rPr>
              <a:t>Columns:  </a:t>
            </a:r>
            <a:r>
              <a:rPr lang="en-US" sz="1900" dirty="0" err="1">
                <a:effectLst/>
                <a:latin typeface="Times New Roman" panose="02020603050405020304" pitchFamily="18" charset="0"/>
                <a:cs typeface="Times New Roman" panose="02020603050405020304" pitchFamily="18" charset="0"/>
              </a:rPr>
              <a:t>Author_id</a:t>
            </a:r>
            <a:r>
              <a:rPr lang="en-US" sz="1900" dirty="0">
                <a:effectLst/>
                <a:latin typeface="Times New Roman" panose="02020603050405020304" pitchFamily="18" charset="0"/>
                <a:cs typeface="Times New Roman" panose="02020603050405020304" pitchFamily="18" charset="0"/>
              </a:rPr>
              <a:t>, author, </a:t>
            </a:r>
            <a:r>
              <a:rPr lang="en-US" sz="1900" dirty="0" err="1">
                <a:effectLst/>
                <a:latin typeface="Times New Roman" panose="02020603050405020304" pitchFamily="18" charset="0"/>
                <a:cs typeface="Times New Roman" panose="02020603050405020304" pitchFamily="18" charset="0"/>
              </a:rPr>
              <a:t>Num_authors</a:t>
            </a:r>
            <a:r>
              <a:rPr lang="en-US" sz="1900" dirty="0">
                <a:effectLst/>
                <a:latin typeface="Times New Roman" panose="02020603050405020304" pitchFamily="18" charset="0"/>
                <a:cs typeface="Times New Roman" panose="02020603050405020304" pitchFamily="18" charset="0"/>
              </a:rPr>
              <a:t>, Occupation.</a:t>
            </a:r>
          </a:p>
          <a:p>
            <a:pPr>
              <a:buFont typeface="Arial" panose="020B0604020202020204" pitchFamily="34" charset="0"/>
              <a:buChar char="•"/>
            </a:pPr>
            <a:r>
              <a:rPr lang="en-US" sz="1900" dirty="0" err="1">
                <a:effectLst/>
                <a:latin typeface="Times New Roman" panose="02020603050405020304" pitchFamily="18" charset="0"/>
                <a:cs typeface="Times New Roman" panose="02020603050405020304" pitchFamily="18" charset="0"/>
              </a:rPr>
              <a:t>Author_id</a:t>
            </a:r>
            <a:r>
              <a:rPr lang="en-US" sz="1900" dirty="0">
                <a:effectLst/>
                <a:latin typeface="Times New Roman" panose="02020603050405020304" pitchFamily="18" charset="0"/>
                <a:cs typeface="Times New Roman" panose="02020603050405020304" pitchFamily="18" charset="0"/>
              </a:rPr>
              <a:t> serves as a unique identifier.</a:t>
            </a:r>
            <a:endParaRPr lang="en-US" sz="1900" dirty="0">
              <a:latin typeface="Times New Roman" panose="02020603050405020304" pitchFamily="18" charset="0"/>
              <a:cs typeface="Times New Roman" panose="02020603050405020304" pitchFamily="18" charset="0"/>
            </a:endParaRPr>
          </a:p>
          <a:p>
            <a:pPr marL="0" indent="0">
              <a:buNone/>
            </a:pPr>
            <a:endParaRPr lang="en-US" sz="1900" dirty="0"/>
          </a:p>
        </p:txBody>
      </p:sp>
      <p:pic>
        <p:nvPicPr>
          <p:cNvPr id="5" name="Picture 4">
            <a:extLst>
              <a:ext uri="{FF2B5EF4-FFF2-40B4-BE49-F238E27FC236}">
                <a16:creationId xmlns:a16="http://schemas.microsoft.com/office/drawing/2014/main" id="{099DC8C7-1065-2DC5-A2BF-D4075256991F}"/>
              </a:ext>
            </a:extLst>
          </p:cNvPr>
          <p:cNvPicPr>
            <a:picLocks noChangeAspect="1"/>
          </p:cNvPicPr>
          <p:nvPr/>
        </p:nvPicPr>
        <p:blipFill>
          <a:blip r:embed="rId2"/>
          <a:stretch>
            <a:fillRect/>
          </a:stretch>
        </p:blipFill>
        <p:spPr>
          <a:xfrm>
            <a:off x="6555179" y="2802291"/>
            <a:ext cx="5391398" cy="3717260"/>
          </a:xfrm>
          <a:prstGeom prst="rect">
            <a:avLst/>
          </a:prstGeom>
        </p:spPr>
      </p:pic>
      <p:pic>
        <p:nvPicPr>
          <p:cNvPr id="6" name="Picture 5">
            <a:extLst>
              <a:ext uri="{FF2B5EF4-FFF2-40B4-BE49-F238E27FC236}">
                <a16:creationId xmlns:a16="http://schemas.microsoft.com/office/drawing/2014/main" id="{4D8226D9-6DDE-ACEB-9982-F5B6379CA895}"/>
              </a:ext>
            </a:extLst>
          </p:cNvPr>
          <p:cNvPicPr>
            <a:picLocks noChangeAspect="1"/>
          </p:cNvPicPr>
          <p:nvPr/>
        </p:nvPicPr>
        <p:blipFill>
          <a:blip r:embed="rId3"/>
          <a:stretch>
            <a:fillRect/>
          </a:stretch>
        </p:blipFill>
        <p:spPr>
          <a:xfrm>
            <a:off x="459879" y="2834739"/>
            <a:ext cx="5799376" cy="3684812"/>
          </a:xfrm>
          <a:prstGeom prst="rect">
            <a:avLst/>
          </a:prstGeom>
        </p:spPr>
      </p:pic>
    </p:spTree>
    <p:extLst>
      <p:ext uri="{BB962C8B-B14F-4D97-AF65-F5344CB8AC3E}">
        <p14:creationId xmlns:p14="http://schemas.microsoft.com/office/powerpoint/2010/main" val="2861289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4F311-2B02-FB45-9719-61371493799A}"/>
              </a:ext>
            </a:extLst>
          </p:cNvPr>
          <p:cNvSpPr>
            <a:spLocks noGrp="1"/>
          </p:cNvSpPr>
          <p:nvPr>
            <p:ph type="title"/>
          </p:nvPr>
        </p:nvSpPr>
        <p:spPr>
          <a:xfrm>
            <a:off x="1141413" y="609600"/>
            <a:ext cx="9905998" cy="1088571"/>
          </a:xfrm>
        </p:spPr>
        <p:txBody>
          <a:bodyPr/>
          <a:lstStyle/>
          <a:p>
            <a:pPr algn="ctr"/>
            <a:r>
              <a:rPr lang="en-US" dirty="0">
                <a:latin typeface="Times New Roman" panose="02020603050405020304" pitchFamily="18" charset="0"/>
                <a:cs typeface="Times New Roman" panose="02020603050405020304" pitchFamily="18" charset="0"/>
              </a:rPr>
              <a:t>AWS S3 Bucket:</a:t>
            </a:r>
          </a:p>
        </p:txBody>
      </p:sp>
      <p:pic>
        <p:nvPicPr>
          <p:cNvPr id="4" name="Content Placeholder 3">
            <a:extLst>
              <a:ext uri="{FF2B5EF4-FFF2-40B4-BE49-F238E27FC236}">
                <a16:creationId xmlns:a16="http://schemas.microsoft.com/office/drawing/2014/main" id="{E8F034BE-A15C-A118-E03D-F94F67D6AC26}"/>
              </a:ext>
            </a:extLst>
          </p:cNvPr>
          <p:cNvPicPr>
            <a:picLocks noGrp="1" noChangeAspect="1"/>
          </p:cNvPicPr>
          <p:nvPr>
            <p:ph idx="1"/>
          </p:nvPr>
        </p:nvPicPr>
        <p:blipFill>
          <a:blip r:embed="rId2"/>
          <a:stretch>
            <a:fillRect/>
          </a:stretch>
        </p:blipFill>
        <p:spPr>
          <a:xfrm>
            <a:off x="843148" y="1579418"/>
            <a:ext cx="10343408" cy="4500747"/>
          </a:xfrm>
          <a:prstGeom prst="rect">
            <a:avLst/>
          </a:prstGeom>
        </p:spPr>
      </p:pic>
    </p:spTree>
    <p:extLst>
      <p:ext uri="{BB962C8B-B14F-4D97-AF65-F5344CB8AC3E}">
        <p14:creationId xmlns:p14="http://schemas.microsoft.com/office/powerpoint/2010/main" val="13716756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{38076963-DACF-5F47-8EF5-55942E938260}tf10001120</Template>
  <TotalTime>1038</TotalTime>
  <Words>807</Words>
  <Application>Microsoft Macintosh PowerPoint</Application>
  <PresentationFormat>Widescreen</PresentationFormat>
  <Paragraphs>79</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Century Gothic</vt:lpstr>
      <vt:lpstr>Times New Roman</vt:lpstr>
      <vt:lpstr>Mesh</vt:lpstr>
      <vt:lpstr>TED Talks</vt:lpstr>
      <vt:lpstr>Introduction:</vt:lpstr>
      <vt:lpstr>Things we Can analyze ?</vt:lpstr>
      <vt:lpstr>Project Flow:</vt:lpstr>
      <vt:lpstr>Tools Used</vt:lpstr>
      <vt:lpstr>Yearly Technical Cost Estimation</vt:lpstr>
      <vt:lpstr>Entity Relationship-Diagram</vt:lpstr>
      <vt:lpstr>DATA TABLES</vt:lpstr>
      <vt:lpstr>AWS S3 Bucket:</vt:lpstr>
      <vt:lpstr>AWS Glue</vt:lpstr>
      <vt:lpstr>CRawler</vt:lpstr>
      <vt:lpstr>AWS Athena</vt:lpstr>
      <vt:lpstr>AWS RDS</vt:lpstr>
      <vt:lpstr>Connecting AWS RDS Through Mysql workbench</vt:lpstr>
      <vt:lpstr>CREATED TED Database, Tables</vt:lpstr>
      <vt:lpstr>SQL Queries:</vt:lpstr>
      <vt:lpstr>SQL QUERIES (Contin..)</vt:lpstr>
      <vt:lpstr>SQL QUERIES (Contin..)</vt:lpstr>
      <vt:lpstr>SQL QUERIES (Contin..)</vt:lpstr>
      <vt:lpstr>SQL QUERIES (Contin..)</vt:lpstr>
      <vt:lpstr>SQL QUERIES (Contin..)</vt:lpstr>
      <vt:lpstr>Tableau visualization</vt:lpstr>
      <vt:lpstr>Bottom 25 speakers</vt:lpstr>
      <vt:lpstr>Views &amp; Likes  per month</vt:lpstr>
      <vt:lpstr>Views  &amp; Likes per Year</vt:lpstr>
      <vt:lpstr>Likes per speaker      Views Per Speaker</vt:lpstr>
      <vt:lpstr>Speakers with More than million likes</vt:lpstr>
      <vt:lpstr>AVG LIKES &amp; VIEWs Per YEAR</vt:lpstr>
      <vt:lpstr>Number one speaker</vt:lpstr>
      <vt:lpstr>Dashboard</vt:lpstr>
      <vt:lpstr>Summary</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TED Talks</dc:title>
  <dc:creator>murali varanasi</dc:creator>
  <cp:lastModifiedBy>sanam nidhishree</cp:lastModifiedBy>
  <cp:revision>75</cp:revision>
  <dcterms:created xsi:type="dcterms:W3CDTF">2022-04-26T00:29:25Z</dcterms:created>
  <dcterms:modified xsi:type="dcterms:W3CDTF">2022-05-17T02:55:58Z</dcterms:modified>
</cp:coreProperties>
</file>